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3"/>
  </p:notesMasterIdLst>
  <p:sldIdLst>
    <p:sldId id="256" r:id="rId2"/>
    <p:sldId id="257" r:id="rId3"/>
    <p:sldId id="258" r:id="rId4"/>
    <p:sldId id="259" r:id="rId5"/>
    <p:sldId id="284" r:id="rId6"/>
    <p:sldId id="278" r:id="rId7"/>
    <p:sldId id="279" r:id="rId8"/>
    <p:sldId id="280" r:id="rId9"/>
    <p:sldId id="285" r:id="rId10"/>
    <p:sldId id="286" r:id="rId11"/>
    <p:sldId id="287" r:id="rId12"/>
    <p:sldId id="290" r:id="rId13"/>
    <p:sldId id="291" r:id="rId14"/>
    <p:sldId id="292" r:id="rId15"/>
    <p:sldId id="268" r:id="rId16"/>
    <p:sldId id="269" r:id="rId17"/>
    <p:sldId id="272" r:id="rId18"/>
    <p:sldId id="273" r:id="rId19"/>
    <p:sldId id="267" r:id="rId20"/>
    <p:sldId id="274" r:id="rId21"/>
    <p:sldId id="293" r:id="rId22"/>
    <p:sldId id="299" r:id="rId23"/>
    <p:sldId id="300" r:id="rId24"/>
    <p:sldId id="301" r:id="rId25"/>
    <p:sldId id="294" r:id="rId26"/>
    <p:sldId id="302" r:id="rId27"/>
    <p:sldId id="303" r:id="rId28"/>
    <p:sldId id="297" r:id="rId29"/>
    <p:sldId id="308" r:id="rId30"/>
    <p:sldId id="305" r:id="rId31"/>
    <p:sldId id="306" r:id="rId32"/>
    <p:sldId id="309" r:id="rId33"/>
    <p:sldId id="317" r:id="rId34"/>
    <p:sldId id="318" r:id="rId35"/>
    <p:sldId id="319" r:id="rId36"/>
    <p:sldId id="320" r:id="rId37"/>
    <p:sldId id="321" r:id="rId38"/>
    <p:sldId id="323" r:id="rId39"/>
    <p:sldId id="324" r:id="rId40"/>
    <p:sldId id="325" r:id="rId41"/>
    <p:sldId id="32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8" autoAdjust="0"/>
    <p:restoredTop sz="94660"/>
  </p:normalViewPr>
  <p:slideViewPr>
    <p:cSldViewPr snapToGrid="0">
      <p:cViewPr varScale="1">
        <p:scale>
          <a:sx n="74" d="100"/>
          <a:sy n="74" d="100"/>
        </p:scale>
        <p:origin x="56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52B89F-89F4-4951-9A8B-DD42D49C3BDD}" type="datetimeFigureOut">
              <a:rPr lang="en-IN" smtClean="0"/>
              <a:t>06-02-2023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7C5BA-F933-46C7-92A0-486BA0FDA926}" type="slidenum">
              <a:rPr lang="en-IN" smtClean="0"/>
              <a:t>‹#›</a:t>
            </a:fld>
            <a:endParaRPr lang="en-IN"/>
          </a:p>
        </p:txBody>
      </p:sp>
    </p:spTree>
    <p:extLst>
      <p:ext uri="{BB962C8B-B14F-4D97-AF65-F5344CB8AC3E}">
        <p14:creationId xmlns:p14="http://schemas.microsoft.com/office/powerpoint/2010/main" val="2174678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7FF07DA-4DBA-49D6-86BC-08D3002196AB}" type="datetimeFigureOut">
              <a:rPr lang="en-US" smtClean="0"/>
              <a:t>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A1E604-C2CD-4FA3-9F5D-663AED3800E7}" type="slidenum">
              <a:rPr lang="en-US" smtClean="0"/>
              <a:t>‹#›</a:t>
            </a:fld>
            <a:endParaRPr lang="en-US"/>
          </a:p>
        </p:txBody>
      </p:sp>
    </p:spTree>
    <p:extLst>
      <p:ext uri="{BB962C8B-B14F-4D97-AF65-F5344CB8AC3E}">
        <p14:creationId xmlns:p14="http://schemas.microsoft.com/office/powerpoint/2010/main" val="103555810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F07DA-4DBA-49D6-86BC-08D3002196AB}"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A1E604-C2CD-4FA3-9F5D-663AED3800E7}" type="slidenum">
              <a:rPr lang="en-US" smtClean="0"/>
              <a:t>‹#›</a:t>
            </a:fld>
            <a:endParaRPr lang="en-US"/>
          </a:p>
        </p:txBody>
      </p:sp>
    </p:spTree>
    <p:extLst>
      <p:ext uri="{BB962C8B-B14F-4D97-AF65-F5344CB8AC3E}">
        <p14:creationId xmlns:p14="http://schemas.microsoft.com/office/powerpoint/2010/main" val="1528111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F07DA-4DBA-49D6-86BC-08D3002196AB}"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A1E604-C2CD-4FA3-9F5D-663AED3800E7}" type="slidenum">
              <a:rPr lang="en-US" smtClean="0"/>
              <a:t>‹#›</a:t>
            </a:fld>
            <a:endParaRPr lang="en-US"/>
          </a:p>
        </p:txBody>
      </p:sp>
    </p:spTree>
    <p:extLst>
      <p:ext uri="{BB962C8B-B14F-4D97-AF65-F5344CB8AC3E}">
        <p14:creationId xmlns:p14="http://schemas.microsoft.com/office/powerpoint/2010/main" val="967969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F07DA-4DBA-49D6-86BC-08D3002196AB}" type="datetimeFigureOut">
              <a:rPr lang="en-US" smtClean="0"/>
              <a:t>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A1E604-C2CD-4FA3-9F5D-663AED3800E7}" type="slidenum">
              <a:rPr lang="en-US" smtClean="0"/>
              <a:t>‹#›</a:t>
            </a:fld>
            <a:endParaRPr lang="en-US"/>
          </a:p>
        </p:txBody>
      </p:sp>
    </p:spTree>
    <p:extLst>
      <p:ext uri="{BB962C8B-B14F-4D97-AF65-F5344CB8AC3E}">
        <p14:creationId xmlns:p14="http://schemas.microsoft.com/office/powerpoint/2010/main" val="2327845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7FF07DA-4DBA-49D6-86BC-08D3002196AB}" type="datetimeFigureOut">
              <a:rPr lang="en-US" smtClean="0"/>
              <a:t>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A1E604-C2CD-4FA3-9F5D-663AED3800E7}" type="slidenum">
              <a:rPr lang="en-US" smtClean="0"/>
              <a:t>‹#›</a:t>
            </a:fld>
            <a:endParaRPr lang="en-US"/>
          </a:p>
        </p:txBody>
      </p:sp>
    </p:spTree>
    <p:extLst>
      <p:ext uri="{BB962C8B-B14F-4D97-AF65-F5344CB8AC3E}">
        <p14:creationId xmlns:p14="http://schemas.microsoft.com/office/powerpoint/2010/main" val="327079882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7FF07DA-4DBA-49D6-86BC-08D3002196AB}" type="datetimeFigureOut">
              <a:rPr lang="en-US" smtClean="0"/>
              <a:t>2/6/2023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5A1E604-C2CD-4FA3-9F5D-663AED3800E7}" type="slidenum">
              <a:rPr lang="en-US" smtClean="0"/>
              <a:t>‹#›</a:t>
            </a:fld>
            <a:endParaRPr lang="en-US"/>
          </a:p>
        </p:txBody>
      </p:sp>
    </p:spTree>
    <p:extLst>
      <p:ext uri="{BB962C8B-B14F-4D97-AF65-F5344CB8AC3E}">
        <p14:creationId xmlns:p14="http://schemas.microsoft.com/office/powerpoint/2010/main" val="1362309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7FF07DA-4DBA-49D6-86BC-08D3002196AB}" type="datetimeFigureOut">
              <a:rPr lang="en-US" smtClean="0"/>
              <a:t>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A1E604-C2CD-4FA3-9F5D-663AED3800E7}"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99750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F07DA-4DBA-49D6-86BC-08D3002196AB}" type="datetimeFigureOut">
              <a:rPr lang="en-US" smtClean="0"/>
              <a:t>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A1E604-C2CD-4FA3-9F5D-663AED3800E7}" type="slidenum">
              <a:rPr lang="en-US" smtClean="0"/>
              <a:t>‹#›</a:t>
            </a:fld>
            <a:endParaRPr lang="en-US"/>
          </a:p>
        </p:txBody>
      </p:sp>
    </p:spTree>
    <p:extLst>
      <p:ext uri="{BB962C8B-B14F-4D97-AF65-F5344CB8AC3E}">
        <p14:creationId xmlns:p14="http://schemas.microsoft.com/office/powerpoint/2010/main" val="3982330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F07DA-4DBA-49D6-86BC-08D3002196AB}" type="datetimeFigureOut">
              <a:rPr lang="en-US" smtClean="0"/>
              <a:t>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A1E604-C2CD-4FA3-9F5D-663AED3800E7}" type="slidenum">
              <a:rPr lang="en-US" smtClean="0"/>
              <a:t>‹#›</a:t>
            </a:fld>
            <a:endParaRPr lang="en-US"/>
          </a:p>
        </p:txBody>
      </p:sp>
    </p:spTree>
    <p:extLst>
      <p:ext uri="{BB962C8B-B14F-4D97-AF65-F5344CB8AC3E}">
        <p14:creationId xmlns:p14="http://schemas.microsoft.com/office/powerpoint/2010/main" val="406972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7FF07DA-4DBA-49D6-86BC-08D3002196AB}" type="datetimeFigureOut">
              <a:rPr lang="en-US" smtClean="0"/>
              <a:t>2/6/2023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05A1E604-C2CD-4FA3-9F5D-663AED3800E7}" type="slidenum">
              <a:rPr lang="en-US" smtClean="0"/>
              <a:t>‹#›</a:t>
            </a:fld>
            <a:endParaRPr lang="en-US"/>
          </a:p>
        </p:txBody>
      </p:sp>
    </p:spTree>
    <p:extLst>
      <p:ext uri="{BB962C8B-B14F-4D97-AF65-F5344CB8AC3E}">
        <p14:creationId xmlns:p14="http://schemas.microsoft.com/office/powerpoint/2010/main" val="238648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7FF07DA-4DBA-49D6-86BC-08D3002196AB}" type="datetimeFigureOut">
              <a:rPr lang="en-US" smtClean="0"/>
              <a:t>2/6/2023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05A1E604-C2CD-4FA3-9F5D-663AED3800E7}" type="slidenum">
              <a:rPr lang="en-US" smtClean="0"/>
              <a:t>‹#›</a:t>
            </a:fld>
            <a:endParaRPr lang="en-US"/>
          </a:p>
        </p:txBody>
      </p:sp>
    </p:spTree>
    <p:extLst>
      <p:ext uri="{BB962C8B-B14F-4D97-AF65-F5344CB8AC3E}">
        <p14:creationId xmlns:p14="http://schemas.microsoft.com/office/powerpoint/2010/main" val="617467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7FF07DA-4DBA-49D6-86BC-08D3002196AB}" type="datetimeFigureOut">
              <a:rPr lang="en-US" smtClean="0"/>
              <a:t>2/6/2023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5A1E604-C2CD-4FA3-9F5D-663AED3800E7}" type="slidenum">
              <a:rPr lang="en-US" smtClean="0"/>
              <a:t>‹#›</a:t>
            </a:fld>
            <a:endParaRPr lang="en-US"/>
          </a:p>
        </p:txBody>
      </p:sp>
    </p:spTree>
    <p:extLst>
      <p:ext uri="{BB962C8B-B14F-4D97-AF65-F5344CB8AC3E}">
        <p14:creationId xmlns:p14="http://schemas.microsoft.com/office/powerpoint/2010/main" val="7588379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7314EC-BC3B-6583-6976-080F9D1A3171}"/>
              </a:ext>
            </a:extLst>
          </p:cNvPr>
          <p:cNvSpPr>
            <a:spLocks noGrp="1"/>
          </p:cNvSpPr>
          <p:nvPr>
            <p:ph type="ctrTitle"/>
          </p:nvPr>
        </p:nvSpPr>
        <p:spPr>
          <a:xfrm>
            <a:off x="1524000" y="167949"/>
            <a:ext cx="9144000" cy="1569195"/>
          </a:xfrm>
        </p:spPr>
        <p:txBody>
          <a:bodyPr>
            <a:normAutofit/>
          </a:bodyPr>
          <a:lstStyle/>
          <a:p>
            <a:r>
              <a:rPr lang="en-US" dirty="0">
                <a:latin typeface="Bahnschrift SemiBold" panose="020B0502040204020203" pitchFamily="34" charset="0"/>
              </a:rPr>
              <a:t>Project P-187</a:t>
            </a:r>
            <a:br>
              <a:rPr lang="en-US" dirty="0">
                <a:latin typeface="Bahnschrift SemiBold" panose="020B0502040204020203" pitchFamily="34" charset="0"/>
              </a:rPr>
            </a:br>
            <a:r>
              <a:rPr lang="en-US" dirty="0">
                <a:latin typeface="Bahnschrift SemiBold" panose="020B0502040204020203" pitchFamily="34" charset="0"/>
              </a:rPr>
              <a:t>Book Recommendation System</a:t>
            </a:r>
          </a:p>
        </p:txBody>
      </p:sp>
      <p:sp>
        <p:nvSpPr>
          <p:cNvPr id="3" name="Subtitle 2">
            <a:extLst>
              <a:ext uri="{FF2B5EF4-FFF2-40B4-BE49-F238E27FC236}">
                <a16:creationId xmlns="" xmlns:a16="http://schemas.microsoft.com/office/drawing/2014/main" id="{997B8CAC-1C30-6BB7-C0A1-9FB885DD5151}"/>
              </a:ext>
            </a:extLst>
          </p:cNvPr>
          <p:cNvSpPr>
            <a:spLocks noGrp="1"/>
          </p:cNvSpPr>
          <p:nvPr>
            <p:ph type="subTitle" idx="1"/>
          </p:nvPr>
        </p:nvSpPr>
        <p:spPr>
          <a:xfrm>
            <a:off x="1524000" y="2629886"/>
            <a:ext cx="9068112" cy="4202527"/>
          </a:xfrm>
        </p:spPr>
        <p:txBody>
          <a:bodyPr>
            <a:normAutofit/>
          </a:bodyPr>
          <a:lstStyle/>
          <a:p>
            <a:r>
              <a:rPr lang="en-US" u="sng" dirty="0">
                <a:solidFill>
                  <a:schemeClr val="bg1"/>
                </a:solidFill>
                <a:latin typeface="Bahnschrift SemiBold" panose="020B0502040204020203" pitchFamily="34" charset="0"/>
              </a:rPr>
              <a:t>Group members:</a:t>
            </a:r>
          </a:p>
          <a:p>
            <a:r>
              <a:rPr lang="en-US" dirty="0">
                <a:solidFill>
                  <a:srgbClr val="FF0000"/>
                </a:solidFill>
                <a:latin typeface="Bahnschrift SemiBold" panose="020B0502040204020203" pitchFamily="34" charset="0"/>
              </a:rPr>
              <a:t>Y V Gireesh Chandra</a:t>
            </a:r>
          </a:p>
          <a:p>
            <a:r>
              <a:rPr lang="en-US" dirty="0">
                <a:solidFill>
                  <a:srgbClr val="FF0000"/>
                </a:solidFill>
                <a:latin typeface="Bahnschrift SemiBold" panose="020B0502040204020203" pitchFamily="34" charset="0"/>
              </a:rPr>
              <a:t>C H Aswanth Reddy</a:t>
            </a:r>
          </a:p>
          <a:p>
            <a:r>
              <a:rPr lang="en-US" dirty="0">
                <a:solidFill>
                  <a:srgbClr val="FF0000"/>
                </a:solidFill>
                <a:latin typeface="Bahnschrift SemiBold" panose="020B0502040204020203" pitchFamily="34" charset="0"/>
              </a:rPr>
              <a:t>Balaji Nagarajan</a:t>
            </a:r>
          </a:p>
          <a:p>
            <a:r>
              <a:rPr lang="en-US" dirty="0">
                <a:solidFill>
                  <a:srgbClr val="FF0000"/>
                </a:solidFill>
                <a:latin typeface="Bahnschrift SemiBold" panose="020B0502040204020203" pitchFamily="34" charset="0"/>
              </a:rPr>
              <a:t>Diwakar Murugan</a:t>
            </a:r>
          </a:p>
          <a:p>
            <a:r>
              <a:rPr lang="en-US" dirty="0">
                <a:solidFill>
                  <a:srgbClr val="FF0000"/>
                </a:solidFill>
                <a:latin typeface="Bahnschrift SemiBold" panose="020B0502040204020203" pitchFamily="34" charset="0"/>
              </a:rPr>
              <a:t>Nikhil Naganur</a:t>
            </a:r>
          </a:p>
          <a:p>
            <a:r>
              <a:rPr lang="en-US" dirty="0">
                <a:solidFill>
                  <a:srgbClr val="FF0000"/>
                </a:solidFill>
                <a:latin typeface="Bahnschrift SemiBold" panose="020B0502040204020203" pitchFamily="34" charset="0"/>
              </a:rPr>
              <a:t>Vaishnavi Sunil Thalkar</a:t>
            </a:r>
          </a:p>
          <a:p>
            <a:r>
              <a:rPr lang="en-US" dirty="0">
                <a:solidFill>
                  <a:srgbClr val="FF0000"/>
                </a:solidFill>
                <a:latin typeface="Bahnschrift SemiBold" panose="020B0502040204020203" pitchFamily="34" charset="0"/>
              </a:rPr>
              <a:t>Sattenapalli Murari</a:t>
            </a:r>
          </a:p>
          <a:p>
            <a:endParaRPr lang="en-US" dirty="0"/>
          </a:p>
        </p:txBody>
      </p:sp>
      <p:sp>
        <p:nvSpPr>
          <p:cNvPr id="7" name="Title 1">
            <a:extLst>
              <a:ext uri="{FF2B5EF4-FFF2-40B4-BE49-F238E27FC236}">
                <a16:creationId xmlns="" xmlns:a16="http://schemas.microsoft.com/office/drawing/2014/main" id="{CC8AEA4A-C7CB-0B11-3871-2B16ED72A0B9}"/>
              </a:ext>
            </a:extLst>
          </p:cNvPr>
          <p:cNvSpPr txBox="1">
            <a:spLocks/>
          </p:cNvSpPr>
          <p:nvPr/>
        </p:nvSpPr>
        <p:spPr bwMode="blackWhite">
          <a:xfrm>
            <a:off x="4945625" y="1869636"/>
            <a:ext cx="2300749" cy="627758"/>
          </a:xfrm>
          <a:prstGeom prst="rect">
            <a:avLst/>
          </a:prstGeom>
          <a:solidFill>
            <a:srgbClr val="FFFFFF"/>
          </a:solidFill>
          <a:ln w="38100" cap="sq">
            <a:solidFill>
              <a:srgbClr val="404040"/>
            </a:solidFill>
            <a:miter lim="800000"/>
          </a:ln>
        </p:spPr>
        <p:txBody>
          <a:bodyPr vert="horz" lIns="274320" tIns="182880" rIns="274320" bIns="182880" rtlCol="0" anchor="ctr" anchorCtr="1">
            <a:normAutofit fontScale="62500" lnSpcReduction="20000"/>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dirty="0">
                <a:latin typeface="Bahnschrift SemiBold" panose="020B0502040204020203" pitchFamily="34" charset="0"/>
              </a:rPr>
              <a:t>Group-1</a:t>
            </a:r>
          </a:p>
        </p:txBody>
      </p:sp>
    </p:spTree>
    <p:extLst>
      <p:ext uri="{BB962C8B-B14F-4D97-AF65-F5344CB8AC3E}">
        <p14:creationId xmlns:p14="http://schemas.microsoft.com/office/powerpoint/2010/main" val="22313289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5AB543-0DC7-7370-A6B3-CC302B6E02F9}"/>
              </a:ext>
            </a:extLst>
          </p:cNvPr>
          <p:cNvSpPr>
            <a:spLocks noGrp="1"/>
          </p:cNvSpPr>
          <p:nvPr>
            <p:ph type="title"/>
          </p:nvPr>
        </p:nvSpPr>
        <p:spPr>
          <a:xfrm>
            <a:off x="2231136" y="283972"/>
            <a:ext cx="7729728" cy="559308"/>
          </a:xfrm>
        </p:spPr>
        <p:txBody>
          <a:bodyPr>
            <a:normAutofit fontScale="90000"/>
          </a:bodyPr>
          <a:lstStyle/>
          <a:p>
            <a:r>
              <a:rPr lang="en-US" dirty="0"/>
              <a:t>Preprocessing of Ratings</a:t>
            </a:r>
            <a:endParaRPr lang="en-IN" dirty="0"/>
          </a:p>
        </p:txBody>
      </p:sp>
      <p:pic>
        <p:nvPicPr>
          <p:cNvPr id="9" name="Content Placeholder 8">
            <a:extLst>
              <a:ext uri="{FF2B5EF4-FFF2-40B4-BE49-F238E27FC236}">
                <a16:creationId xmlns="" xmlns:a16="http://schemas.microsoft.com/office/drawing/2014/main" id="{21E9FB15-2E81-B72E-576B-83DE2CC8701F}"/>
              </a:ext>
            </a:extLst>
          </p:cNvPr>
          <p:cNvPicPr>
            <a:picLocks noGrp="1" noChangeAspect="1"/>
          </p:cNvPicPr>
          <p:nvPr>
            <p:ph idx="1"/>
          </p:nvPr>
        </p:nvPicPr>
        <p:blipFill rotWithShape="1">
          <a:blip r:embed="rId2"/>
          <a:srcRect l="18864" t="25485" r="31208" b="14412"/>
          <a:stretch/>
        </p:blipFill>
        <p:spPr>
          <a:xfrm>
            <a:off x="4571999" y="1089951"/>
            <a:ext cx="6908801" cy="4678098"/>
          </a:xfrm>
        </p:spPr>
      </p:pic>
      <p:sp>
        <p:nvSpPr>
          <p:cNvPr id="12" name="TextBox 11">
            <a:extLst>
              <a:ext uri="{FF2B5EF4-FFF2-40B4-BE49-F238E27FC236}">
                <a16:creationId xmlns="" xmlns:a16="http://schemas.microsoft.com/office/drawing/2014/main" id="{815EEB35-5C14-3AD9-AF38-5A2CA48F3028}"/>
              </a:ext>
            </a:extLst>
          </p:cNvPr>
          <p:cNvSpPr txBox="1"/>
          <p:nvPr/>
        </p:nvSpPr>
        <p:spPr>
          <a:xfrm>
            <a:off x="426720" y="1089951"/>
            <a:ext cx="3921760" cy="1477328"/>
          </a:xfrm>
          <a:prstGeom prst="rect">
            <a:avLst/>
          </a:prstGeom>
          <a:noFill/>
        </p:spPr>
        <p:txBody>
          <a:bodyPr wrap="square" rtlCol="0">
            <a:spAutoFit/>
          </a:bodyPr>
          <a:lstStyle/>
          <a:p>
            <a:pPr marL="285750" indent="-285750">
              <a:buFont typeface="Arial" panose="020B0604020202020204" pitchFamily="34" charset="0"/>
              <a:buChar char="•"/>
            </a:pPr>
            <a:r>
              <a:rPr lang="en-IN" dirty="0"/>
              <a:t>Adding the </a:t>
            </a:r>
            <a:r>
              <a:rPr lang="en-IN" dirty="0" err="1"/>
              <a:t>Avg_rating</a:t>
            </a:r>
            <a:r>
              <a:rPr lang="en-IN" dirty="0"/>
              <a:t> and </a:t>
            </a:r>
            <a:r>
              <a:rPr lang="en-IN" dirty="0" err="1"/>
              <a:t>total_no_of_user_rated</a:t>
            </a:r>
            <a:r>
              <a:rPr lang="en-IN" dirty="0"/>
              <a:t> column to find the average rating of the each books and also to find the no of user who have rated for each of the book</a:t>
            </a:r>
          </a:p>
        </p:txBody>
      </p:sp>
    </p:spTree>
    <p:extLst>
      <p:ext uri="{BB962C8B-B14F-4D97-AF65-F5344CB8AC3E}">
        <p14:creationId xmlns:p14="http://schemas.microsoft.com/office/powerpoint/2010/main" val="3684168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5AB543-0DC7-7370-A6B3-CC302B6E02F9}"/>
              </a:ext>
            </a:extLst>
          </p:cNvPr>
          <p:cNvSpPr>
            <a:spLocks noGrp="1"/>
          </p:cNvSpPr>
          <p:nvPr>
            <p:ph type="title"/>
          </p:nvPr>
        </p:nvSpPr>
        <p:spPr>
          <a:xfrm>
            <a:off x="2231136" y="283972"/>
            <a:ext cx="7729728" cy="559308"/>
          </a:xfrm>
        </p:spPr>
        <p:txBody>
          <a:bodyPr>
            <a:normAutofit fontScale="90000"/>
          </a:bodyPr>
          <a:lstStyle/>
          <a:p>
            <a:r>
              <a:rPr lang="en-US" dirty="0"/>
              <a:t>Preprocessing of Users</a:t>
            </a:r>
            <a:endParaRPr lang="en-IN" dirty="0"/>
          </a:p>
        </p:txBody>
      </p:sp>
      <p:sp>
        <p:nvSpPr>
          <p:cNvPr id="12" name="TextBox 11">
            <a:extLst>
              <a:ext uri="{FF2B5EF4-FFF2-40B4-BE49-F238E27FC236}">
                <a16:creationId xmlns="" xmlns:a16="http://schemas.microsoft.com/office/drawing/2014/main" id="{815EEB35-5C14-3AD9-AF38-5A2CA48F3028}"/>
              </a:ext>
            </a:extLst>
          </p:cNvPr>
          <p:cNvSpPr txBox="1"/>
          <p:nvPr/>
        </p:nvSpPr>
        <p:spPr>
          <a:xfrm>
            <a:off x="751840" y="1117973"/>
            <a:ext cx="8717280" cy="646331"/>
          </a:xfrm>
          <a:prstGeom prst="rect">
            <a:avLst/>
          </a:prstGeom>
          <a:noFill/>
        </p:spPr>
        <p:txBody>
          <a:bodyPr wrap="square" rtlCol="0">
            <a:spAutoFit/>
          </a:bodyPr>
          <a:lstStyle/>
          <a:p>
            <a:pPr marL="285750" indent="-285750">
              <a:buFont typeface="Arial" panose="020B0604020202020204" pitchFamily="34" charset="0"/>
              <a:buChar char="•"/>
            </a:pPr>
            <a:r>
              <a:rPr lang="en-IN" dirty="0"/>
              <a:t>User dataset has three </a:t>
            </a:r>
            <a:r>
              <a:rPr lang="en-IN" dirty="0" smtClean="0"/>
              <a:t>information </a:t>
            </a:r>
            <a:r>
              <a:rPr lang="en-IN" dirty="0"/>
              <a:t>and as User </a:t>
            </a:r>
            <a:r>
              <a:rPr lang="en-IN" dirty="0" smtClean="0"/>
              <a:t>ID, Location </a:t>
            </a:r>
            <a:r>
              <a:rPr lang="en-IN" dirty="0"/>
              <a:t>and Age </a:t>
            </a:r>
          </a:p>
          <a:p>
            <a:pPr marL="285750" indent="-285750">
              <a:buFont typeface="Arial" panose="020B0604020202020204" pitchFamily="34" charset="0"/>
              <a:buChar char="•"/>
            </a:pPr>
            <a:r>
              <a:rPr lang="en-IN" dirty="0"/>
              <a:t>In many age column many of the values are missing</a:t>
            </a:r>
          </a:p>
        </p:txBody>
      </p:sp>
      <p:pic>
        <p:nvPicPr>
          <p:cNvPr id="6" name="Content Placeholder 5">
            <a:extLst>
              <a:ext uri="{FF2B5EF4-FFF2-40B4-BE49-F238E27FC236}">
                <a16:creationId xmlns="" xmlns:a16="http://schemas.microsoft.com/office/drawing/2014/main" id="{57B29ADA-ED5E-E576-98B2-7B72CB9DE1A2}"/>
              </a:ext>
            </a:extLst>
          </p:cNvPr>
          <p:cNvPicPr>
            <a:picLocks noGrp="1" noChangeAspect="1"/>
          </p:cNvPicPr>
          <p:nvPr>
            <p:ph idx="1"/>
          </p:nvPr>
        </p:nvPicPr>
        <p:blipFill rotWithShape="1">
          <a:blip r:embed="rId2"/>
          <a:srcRect l="20206" t="32528" r="53869" b="46636"/>
          <a:stretch/>
        </p:blipFill>
        <p:spPr>
          <a:xfrm>
            <a:off x="751840" y="1764304"/>
            <a:ext cx="5273040" cy="2307802"/>
          </a:xfrm>
        </p:spPr>
      </p:pic>
      <p:sp>
        <p:nvSpPr>
          <p:cNvPr id="7" name="TextBox 6">
            <a:extLst>
              <a:ext uri="{FF2B5EF4-FFF2-40B4-BE49-F238E27FC236}">
                <a16:creationId xmlns="" xmlns:a16="http://schemas.microsoft.com/office/drawing/2014/main" id="{1FF2B472-812E-B4BE-9350-D4D7C3A7C92D}"/>
              </a:ext>
            </a:extLst>
          </p:cNvPr>
          <p:cNvSpPr txBox="1"/>
          <p:nvPr/>
        </p:nvSpPr>
        <p:spPr>
          <a:xfrm>
            <a:off x="579119" y="4202231"/>
            <a:ext cx="5171441" cy="1200329"/>
          </a:xfrm>
          <a:prstGeom prst="rect">
            <a:avLst/>
          </a:prstGeom>
          <a:noFill/>
        </p:spPr>
        <p:txBody>
          <a:bodyPr wrap="square" rtlCol="0">
            <a:spAutoFit/>
          </a:bodyPr>
          <a:lstStyle/>
          <a:p>
            <a:pPr marL="285750" indent="-285750">
              <a:buFont typeface="Arial" panose="020B0604020202020204" pitchFamily="34" charset="0"/>
              <a:buChar char="•"/>
            </a:pPr>
            <a:r>
              <a:rPr lang="en-IN" dirty="0"/>
              <a:t>The distribution of the age data is shown</a:t>
            </a:r>
          </a:p>
          <a:p>
            <a:pPr marL="285750" indent="-285750">
              <a:buFont typeface="Arial" panose="020B0604020202020204" pitchFamily="34" charset="0"/>
              <a:buChar char="•"/>
            </a:pPr>
            <a:r>
              <a:rPr lang="en-IN" dirty="0"/>
              <a:t>From this majority of the books user is in the range of 20-40</a:t>
            </a:r>
          </a:p>
          <a:p>
            <a:pPr marL="285750" indent="-285750">
              <a:buFont typeface="Arial" panose="020B0604020202020204" pitchFamily="34" charset="0"/>
              <a:buChar char="•"/>
            </a:pPr>
            <a:endParaRPr lang="en-IN" dirty="0"/>
          </a:p>
        </p:txBody>
      </p:sp>
      <p:pic>
        <p:nvPicPr>
          <p:cNvPr id="10" name="Picture 9">
            <a:extLst>
              <a:ext uri="{FF2B5EF4-FFF2-40B4-BE49-F238E27FC236}">
                <a16:creationId xmlns="" xmlns:a16="http://schemas.microsoft.com/office/drawing/2014/main" id="{E95615C8-2C99-8C05-603C-F16FD17087FB}"/>
              </a:ext>
            </a:extLst>
          </p:cNvPr>
          <p:cNvPicPr>
            <a:picLocks noChangeAspect="1"/>
          </p:cNvPicPr>
          <p:nvPr/>
        </p:nvPicPr>
        <p:blipFill rotWithShape="1">
          <a:blip r:embed="rId3"/>
          <a:srcRect l="20083" t="29732" r="35667" b="10074"/>
          <a:stretch/>
        </p:blipFill>
        <p:spPr>
          <a:xfrm>
            <a:off x="6217921" y="2038997"/>
            <a:ext cx="5394960" cy="4128123"/>
          </a:xfrm>
          <a:prstGeom prst="rect">
            <a:avLst/>
          </a:prstGeom>
        </p:spPr>
      </p:pic>
    </p:spTree>
    <p:extLst>
      <p:ext uri="{BB962C8B-B14F-4D97-AF65-F5344CB8AC3E}">
        <p14:creationId xmlns:p14="http://schemas.microsoft.com/office/powerpoint/2010/main" val="6396332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5AB543-0DC7-7370-A6B3-CC302B6E02F9}"/>
              </a:ext>
            </a:extLst>
          </p:cNvPr>
          <p:cNvSpPr>
            <a:spLocks noGrp="1"/>
          </p:cNvSpPr>
          <p:nvPr>
            <p:ph type="title"/>
          </p:nvPr>
        </p:nvSpPr>
        <p:spPr>
          <a:xfrm>
            <a:off x="2231136" y="283972"/>
            <a:ext cx="7729728" cy="559308"/>
          </a:xfrm>
        </p:spPr>
        <p:txBody>
          <a:bodyPr>
            <a:normAutofit fontScale="90000"/>
          </a:bodyPr>
          <a:lstStyle/>
          <a:p>
            <a:r>
              <a:rPr lang="en-US" dirty="0"/>
              <a:t>Preprocessing of Users</a:t>
            </a:r>
            <a:endParaRPr lang="en-IN" dirty="0"/>
          </a:p>
        </p:txBody>
      </p:sp>
      <p:sp>
        <p:nvSpPr>
          <p:cNvPr id="12" name="TextBox 11">
            <a:extLst>
              <a:ext uri="{FF2B5EF4-FFF2-40B4-BE49-F238E27FC236}">
                <a16:creationId xmlns="" xmlns:a16="http://schemas.microsoft.com/office/drawing/2014/main" id="{815EEB35-5C14-3AD9-AF38-5A2CA48F3028}"/>
              </a:ext>
            </a:extLst>
          </p:cNvPr>
          <p:cNvSpPr txBox="1"/>
          <p:nvPr/>
        </p:nvSpPr>
        <p:spPr>
          <a:xfrm>
            <a:off x="751840" y="1117973"/>
            <a:ext cx="4094480" cy="1477328"/>
          </a:xfrm>
          <a:prstGeom prst="rect">
            <a:avLst/>
          </a:prstGeom>
          <a:noFill/>
        </p:spPr>
        <p:txBody>
          <a:bodyPr wrap="square" rtlCol="0">
            <a:spAutoFit/>
          </a:bodyPr>
          <a:lstStyle/>
          <a:p>
            <a:pPr marL="285750" indent="-285750">
              <a:buFont typeface="Arial" panose="020B0604020202020204" pitchFamily="34" charset="0"/>
              <a:buChar char="•"/>
            </a:pPr>
            <a:r>
              <a:rPr lang="en-IN" dirty="0" smtClean="0"/>
              <a:t>Checking </a:t>
            </a:r>
            <a:r>
              <a:rPr lang="en-IN" dirty="0"/>
              <a:t>outliers in the age column</a:t>
            </a:r>
          </a:p>
          <a:p>
            <a:pPr marL="285750" indent="-285750">
              <a:buFont typeface="Arial" panose="020B0604020202020204" pitchFamily="34" charset="0"/>
              <a:buChar char="•"/>
            </a:pPr>
            <a:r>
              <a:rPr lang="en-IN" dirty="0"/>
              <a:t>From the find the </a:t>
            </a:r>
            <a:r>
              <a:rPr lang="en-IN" dirty="0" smtClean="0"/>
              <a:t>outliers, we </a:t>
            </a:r>
            <a:r>
              <a:rPr lang="en-IN" dirty="0"/>
              <a:t>can conclude that </a:t>
            </a:r>
            <a:r>
              <a:rPr lang="en-US" dirty="0"/>
              <a:t>the age beyond 100 are age beyond 100 which is not a sensible </a:t>
            </a:r>
            <a:r>
              <a:rPr lang="en-US" dirty="0" smtClean="0"/>
              <a:t>information</a:t>
            </a:r>
            <a:endParaRPr lang="en-US" dirty="0"/>
          </a:p>
        </p:txBody>
      </p:sp>
      <p:pic>
        <p:nvPicPr>
          <p:cNvPr id="2050" name="Picture 2">
            <a:extLst>
              <a:ext uri="{FF2B5EF4-FFF2-40B4-BE49-F238E27FC236}">
                <a16:creationId xmlns="" xmlns:a16="http://schemas.microsoft.com/office/drawing/2014/main" id="{A5CD4509-8695-BD40-DF03-D23B4B3D4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4703" y="983526"/>
            <a:ext cx="3957308" cy="26850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322" y="2579842"/>
            <a:ext cx="3977311" cy="2468676"/>
          </a:xfrm>
          <a:prstGeom prst="rect">
            <a:avLst/>
          </a:prstGeom>
        </p:spPr>
      </p:pic>
      <p:sp>
        <p:nvSpPr>
          <p:cNvPr id="6" name="TextBox 5">
            <a:extLst>
              <a:ext uri="{FF2B5EF4-FFF2-40B4-BE49-F238E27FC236}">
                <a16:creationId xmlns="" xmlns:a16="http://schemas.microsoft.com/office/drawing/2014/main" id="{815EEB35-5C14-3AD9-AF38-5A2CA48F3028}"/>
              </a:ext>
            </a:extLst>
          </p:cNvPr>
          <p:cNvSpPr txBox="1"/>
          <p:nvPr/>
        </p:nvSpPr>
        <p:spPr>
          <a:xfrm>
            <a:off x="751840" y="5146913"/>
            <a:ext cx="4094480"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So we categorize the Users into 4 groups into Children, Youth, Adults, Senior Citizens</a:t>
            </a:r>
          </a:p>
          <a:p>
            <a:pPr marL="285750" indent="-285750">
              <a:buFont typeface="Arial" panose="020B0604020202020204" pitchFamily="34" charset="0"/>
              <a:buChar char="•"/>
            </a:pPr>
            <a:r>
              <a:rPr lang="en-US" dirty="0" smtClean="0"/>
              <a:t>Visualization shows that there are more youths comparing all other groups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6095" y="3808871"/>
            <a:ext cx="6755639" cy="3049129"/>
          </a:xfrm>
          <a:prstGeom prst="rect">
            <a:avLst/>
          </a:prstGeom>
        </p:spPr>
      </p:pic>
    </p:spTree>
    <p:extLst>
      <p:ext uri="{BB962C8B-B14F-4D97-AF65-F5344CB8AC3E}">
        <p14:creationId xmlns:p14="http://schemas.microsoft.com/office/powerpoint/2010/main" val="2801380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5AB543-0DC7-7370-A6B3-CC302B6E02F9}"/>
              </a:ext>
            </a:extLst>
          </p:cNvPr>
          <p:cNvSpPr>
            <a:spLocks noGrp="1"/>
          </p:cNvSpPr>
          <p:nvPr>
            <p:ph type="title"/>
          </p:nvPr>
        </p:nvSpPr>
        <p:spPr>
          <a:xfrm>
            <a:off x="2231136" y="283972"/>
            <a:ext cx="7729728" cy="559308"/>
          </a:xfrm>
        </p:spPr>
        <p:txBody>
          <a:bodyPr>
            <a:normAutofit fontScale="90000"/>
          </a:bodyPr>
          <a:lstStyle/>
          <a:p>
            <a:r>
              <a:rPr lang="en-US" dirty="0"/>
              <a:t>Preprocessing of Users</a:t>
            </a:r>
            <a:endParaRPr lang="en-IN" dirty="0"/>
          </a:p>
        </p:txBody>
      </p:sp>
      <p:sp>
        <p:nvSpPr>
          <p:cNvPr id="3" name="TextBox 2">
            <a:extLst>
              <a:ext uri="{FF2B5EF4-FFF2-40B4-BE49-F238E27FC236}">
                <a16:creationId xmlns="" xmlns:a16="http://schemas.microsoft.com/office/drawing/2014/main" id="{94C5BF06-4804-762B-55ED-230434D0D365}"/>
              </a:ext>
            </a:extLst>
          </p:cNvPr>
          <p:cNvSpPr txBox="1"/>
          <p:nvPr/>
        </p:nvSpPr>
        <p:spPr>
          <a:xfrm>
            <a:off x="858416" y="1082351"/>
            <a:ext cx="11206066" cy="646331"/>
          </a:xfrm>
          <a:prstGeom prst="rect">
            <a:avLst/>
          </a:prstGeom>
          <a:noFill/>
        </p:spPr>
        <p:txBody>
          <a:bodyPr wrap="square" rtlCol="0">
            <a:spAutoFit/>
          </a:bodyPr>
          <a:lstStyle/>
          <a:p>
            <a:r>
              <a:rPr lang="en-IN" dirty="0"/>
              <a:t>In the location column the data is as city</a:t>
            </a:r>
            <a:r>
              <a:rPr lang="en-IN" dirty="0" smtClean="0"/>
              <a:t>, state, country </a:t>
            </a:r>
            <a:r>
              <a:rPr lang="en-IN" dirty="0"/>
              <a:t>and many are unique(57339) with different spellings and to make it appropriate for the </a:t>
            </a:r>
            <a:r>
              <a:rPr lang="en-IN" dirty="0" smtClean="0"/>
              <a:t>recommendation </a:t>
            </a:r>
            <a:r>
              <a:rPr lang="en-IN" dirty="0"/>
              <a:t>system we only extract country from the columns</a:t>
            </a:r>
          </a:p>
        </p:txBody>
      </p:sp>
      <p:pic>
        <p:nvPicPr>
          <p:cNvPr id="6" name="Picture 5">
            <a:extLst>
              <a:ext uri="{FF2B5EF4-FFF2-40B4-BE49-F238E27FC236}">
                <a16:creationId xmlns="" xmlns:a16="http://schemas.microsoft.com/office/drawing/2014/main" id="{E73C6F77-252E-195D-5562-AA6960B3B251}"/>
              </a:ext>
            </a:extLst>
          </p:cNvPr>
          <p:cNvPicPr>
            <a:picLocks noChangeAspect="1"/>
          </p:cNvPicPr>
          <p:nvPr/>
        </p:nvPicPr>
        <p:blipFill rotWithShape="1">
          <a:blip r:embed="rId2"/>
          <a:srcRect l="19362" t="31156" r="16122" b="5715"/>
          <a:stretch/>
        </p:blipFill>
        <p:spPr>
          <a:xfrm>
            <a:off x="1959428" y="1728682"/>
            <a:ext cx="7865707" cy="4329404"/>
          </a:xfrm>
          <a:prstGeom prst="rect">
            <a:avLst/>
          </a:prstGeom>
        </p:spPr>
      </p:pic>
    </p:spTree>
    <p:extLst>
      <p:ext uri="{BB962C8B-B14F-4D97-AF65-F5344CB8AC3E}">
        <p14:creationId xmlns:p14="http://schemas.microsoft.com/office/powerpoint/2010/main" val="33098401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5AB543-0DC7-7370-A6B3-CC302B6E02F9}"/>
              </a:ext>
            </a:extLst>
          </p:cNvPr>
          <p:cNvSpPr>
            <a:spLocks noGrp="1"/>
          </p:cNvSpPr>
          <p:nvPr>
            <p:ph type="title"/>
          </p:nvPr>
        </p:nvSpPr>
        <p:spPr>
          <a:xfrm>
            <a:off x="2231136" y="283972"/>
            <a:ext cx="7729728" cy="559308"/>
          </a:xfrm>
        </p:spPr>
        <p:txBody>
          <a:bodyPr>
            <a:normAutofit fontScale="90000"/>
          </a:bodyPr>
          <a:lstStyle/>
          <a:p>
            <a:r>
              <a:rPr lang="en-US" dirty="0"/>
              <a:t>Preprocessing of Users</a:t>
            </a:r>
            <a:endParaRPr lang="en-IN" dirty="0"/>
          </a:p>
        </p:txBody>
      </p:sp>
      <p:pic>
        <p:nvPicPr>
          <p:cNvPr id="2050" name="Picture 2">
            <a:extLst>
              <a:ext uri="{FF2B5EF4-FFF2-40B4-BE49-F238E27FC236}">
                <a16:creationId xmlns="" xmlns:a16="http://schemas.microsoft.com/office/drawing/2014/main" id="{F8379419-EB22-D190-174F-1D5B52663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069" y="1019984"/>
            <a:ext cx="10083282" cy="4463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4535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C8B630C-3C7C-E3A3-EEA4-D10DE3964C79}"/>
              </a:ext>
            </a:extLst>
          </p:cNvPr>
          <p:cNvSpPr txBox="1"/>
          <p:nvPr/>
        </p:nvSpPr>
        <p:spPr>
          <a:xfrm>
            <a:off x="966418" y="380701"/>
            <a:ext cx="5532704" cy="400110"/>
          </a:xfrm>
          <a:prstGeom prst="rect">
            <a:avLst/>
          </a:prstGeom>
          <a:noFill/>
        </p:spPr>
        <p:txBody>
          <a:bodyPr wrap="square" rtlCol="0">
            <a:spAutoFit/>
          </a:bodyPr>
          <a:lstStyle/>
          <a:p>
            <a:r>
              <a:rPr lang="en-US" sz="2000" u="sng" dirty="0"/>
              <a:t>Top 50 Publishers with number of books published:</a:t>
            </a:r>
          </a:p>
        </p:txBody>
      </p:sp>
      <p:sp>
        <p:nvSpPr>
          <p:cNvPr id="6" name="TextBox 5">
            <a:extLst>
              <a:ext uri="{FF2B5EF4-FFF2-40B4-BE49-F238E27FC236}">
                <a16:creationId xmlns="" xmlns:a16="http://schemas.microsoft.com/office/drawing/2014/main" id="{B26B6737-7DD7-5E5D-78CC-16303D1218ED}"/>
              </a:ext>
            </a:extLst>
          </p:cNvPr>
          <p:cNvSpPr txBox="1"/>
          <p:nvPr/>
        </p:nvSpPr>
        <p:spPr>
          <a:xfrm>
            <a:off x="966416" y="6008811"/>
            <a:ext cx="10222693" cy="707886"/>
          </a:xfrm>
          <a:prstGeom prst="rect">
            <a:avLst/>
          </a:prstGeom>
          <a:noFill/>
        </p:spPr>
        <p:txBody>
          <a:bodyPr wrap="square">
            <a:spAutoFit/>
          </a:bodyPr>
          <a:lstStyle/>
          <a:p>
            <a:pPr marL="285750" indent="-285750">
              <a:buFont typeface="Arial" panose="020B0604020202020204" pitchFamily="34" charset="0"/>
              <a:buChar char="•"/>
            </a:pPr>
            <a:r>
              <a:rPr lang="en-US" sz="2000" dirty="0"/>
              <a:t>Harlequin has most number of books published, followed by Silhouette</a:t>
            </a:r>
          </a:p>
          <a:p>
            <a:pPr marL="285750" indent="-285750">
              <a:buFont typeface="Arial" panose="020B0604020202020204" pitchFamily="34" charset="0"/>
              <a:buChar char="•"/>
            </a:pPr>
            <a:r>
              <a:rPr lang="en-US" sz="2000" dirty="0"/>
              <a:t>We can observe Harlequin publisher's marking better performance than any other publishers</a:t>
            </a:r>
          </a:p>
        </p:txBody>
      </p:sp>
      <p:pic>
        <p:nvPicPr>
          <p:cNvPr id="3074" name="Picture 2">
            <a:extLst>
              <a:ext uri="{FF2B5EF4-FFF2-40B4-BE49-F238E27FC236}">
                <a16:creationId xmlns="" xmlns:a16="http://schemas.microsoft.com/office/drawing/2014/main" id="{BC7D4C2B-AE7E-F504-E738-97C1224247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416" y="846547"/>
            <a:ext cx="10036434" cy="5096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2192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EE9698DE-AA48-9DDB-3BB9-53A981EB09A3}"/>
              </a:ext>
            </a:extLst>
          </p:cNvPr>
          <p:cNvSpPr txBox="1"/>
          <p:nvPr/>
        </p:nvSpPr>
        <p:spPr>
          <a:xfrm>
            <a:off x="966418" y="174229"/>
            <a:ext cx="6043982" cy="400110"/>
          </a:xfrm>
          <a:prstGeom prst="rect">
            <a:avLst/>
          </a:prstGeom>
          <a:noFill/>
        </p:spPr>
        <p:txBody>
          <a:bodyPr wrap="square" rtlCol="0">
            <a:spAutoFit/>
          </a:bodyPr>
          <a:lstStyle/>
          <a:p>
            <a:r>
              <a:rPr lang="en-US" sz="2000" u="sng" dirty="0"/>
              <a:t>Top 25 years published number of books:</a:t>
            </a:r>
          </a:p>
        </p:txBody>
      </p:sp>
      <p:pic>
        <p:nvPicPr>
          <p:cNvPr id="4" name="Picture 3">
            <a:extLst>
              <a:ext uri="{FF2B5EF4-FFF2-40B4-BE49-F238E27FC236}">
                <a16:creationId xmlns="" xmlns:a16="http://schemas.microsoft.com/office/drawing/2014/main" id="{56EAB1B7-BD54-76D7-4ECD-84AAB13C45B1}"/>
              </a:ext>
            </a:extLst>
          </p:cNvPr>
          <p:cNvPicPr>
            <a:picLocks noChangeAspect="1"/>
          </p:cNvPicPr>
          <p:nvPr/>
        </p:nvPicPr>
        <p:blipFill>
          <a:blip r:embed="rId2"/>
          <a:stretch>
            <a:fillRect/>
          </a:stretch>
        </p:blipFill>
        <p:spPr>
          <a:xfrm>
            <a:off x="966418" y="574339"/>
            <a:ext cx="9872347" cy="5731154"/>
          </a:xfrm>
          <a:prstGeom prst="rect">
            <a:avLst/>
          </a:prstGeom>
        </p:spPr>
      </p:pic>
      <p:sp>
        <p:nvSpPr>
          <p:cNvPr id="8" name="TextBox 7">
            <a:extLst>
              <a:ext uri="{FF2B5EF4-FFF2-40B4-BE49-F238E27FC236}">
                <a16:creationId xmlns="" xmlns:a16="http://schemas.microsoft.com/office/drawing/2014/main" id="{D430106A-582D-10FC-F89D-8A3D3271D5BD}"/>
              </a:ext>
            </a:extLst>
          </p:cNvPr>
          <p:cNvSpPr txBox="1"/>
          <p:nvPr/>
        </p:nvSpPr>
        <p:spPr>
          <a:xfrm>
            <a:off x="956585" y="6290489"/>
            <a:ext cx="10684809" cy="400110"/>
          </a:xfrm>
          <a:prstGeom prst="rect">
            <a:avLst/>
          </a:prstGeom>
          <a:noFill/>
        </p:spPr>
        <p:txBody>
          <a:bodyPr wrap="square">
            <a:spAutoFit/>
          </a:bodyPr>
          <a:lstStyle/>
          <a:p>
            <a:pPr marL="285750" indent="-285750">
              <a:buFont typeface="Arial" panose="020B0604020202020204" pitchFamily="34" charset="0"/>
              <a:buChar char="•"/>
            </a:pPr>
            <a:r>
              <a:rPr lang="en-US" sz="2000" dirty="0"/>
              <a:t>In this graph the year 2002 is found to be maximum because this value has been imputed as mode</a:t>
            </a:r>
          </a:p>
        </p:txBody>
      </p:sp>
    </p:spTree>
    <p:extLst>
      <p:ext uri="{BB962C8B-B14F-4D97-AF65-F5344CB8AC3E}">
        <p14:creationId xmlns:p14="http://schemas.microsoft.com/office/powerpoint/2010/main" val="25524438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97A2C50-281D-357F-7A82-B5BB94DEC52A}"/>
              </a:ext>
            </a:extLst>
          </p:cNvPr>
          <p:cNvSpPr txBox="1"/>
          <p:nvPr/>
        </p:nvSpPr>
        <p:spPr>
          <a:xfrm>
            <a:off x="966418" y="272552"/>
            <a:ext cx="5532704" cy="400110"/>
          </a:xfrm>
          <a:prstGeom prst="rect">
            <a:avLst/>
          </a:prstGeom>
          <a:noFill/>
        </p:spPr>
        <p:txBody>
          <a:bodyPr wrap="square" rtlCol="0">
            <a:spAutoFit/>
          </a:bodyPr>
          <a:lstStyle/>
          <a:p>
            <a:r>
              <a:rPr lang="en-US" sz="2000" u="sng" dirty="0"/>
              <a:t>Explicit ratings count:</a:t>
            </a:r>
          </a:p>
        </p:txBody>
      </p:sp>
      <p:pic>
        <p:nvPicPr>
          <p:cNvPr id="4" name="Picture 3">
            <a:extLst>
              <a:ext uri="{FF2B5EF4-FFF2-40B4-BE49-F238E27FC236}">
                <a16:creationId xmlns="" xmlns:a16="http://schemas.microsoft.com/office/drawing/2014/main" id="{31F0116B-B588-7F11-94C2-0F289BD6F112}"/>
              </a:ext>
            </a:extLst>
          </p:cNvPr>
          <p:cNvPicPr>
            <a:picLocks noChangeAspect="1"/>
          </p:cNvPicPr>
          <p:nvPr/>
        </p:nvPicPr>
        <p:blipFill>
          <a:blip r:embed="rId2"/>
          <a:stretch>
            <a:fillRect/>
          </a:stretch>
        </p:blipFill>
        <p:spPr>
          <a:xfrm>
            <a:off x="1054908" y="855416"/>
            <a:ext cx="9042821" cy="4678135"/>
          </a:xfrm>
          <a:prstGeom prst="rect">
            <a:avLst/>
          </a:prstGeom>
        </p:spPr>
      </p:pic>
      <p:sp>
        <p:nvSpPr>
          <p:cNvPr id="5" name="TextBox 4">
            <a:extLst>
              <a:ext uri="{FF2B5EF4-FFF2-40B4-BE49-F238E27FC236}">
                <a16:creationId xmlns="" xmlns:a16="http://schemas.microsoft.com/office/drawing/2014/main" id="{E7ACD1F9-B606-5180-3E28-CEEE4E9A0202}"/>
              </a:ext>
            </a:extLst>
          </p:cNvPr>
          <p:cNvSpPr txBox="1"/>
          <p:nvPr/>
        </p:nvSpPr>
        <p:spPr>
          <a:xfrm>
            <a:off x="1054908" y="5884734"/>
            <a:ext cx="9541067" cy="400110"/>
          </a:xfrm>
          <a:prstGeom prst="rect">
            <a:avLst/>
          </a:prstGeom>
          <a:noFill/>
        </p:spPr>
        <p:txBody>
          <a:bodyPr wrap="square">
            <a:spAutoFit/>
          </a:bodyPr>
          <a:lstStyle/>
          <a:p>
            <a:pPr marL="285750" indent="-285750">
              <a:buFont typeface="Arial" panose="020B0604020202020204" pitchFamily="34" charset="0"/>
              <a:buChar char="•"/>
            </a:pPr>
            <a:r>
              <a:rPr lang="en-US" sz="2000" dirty="0"/>
              <a:t>Most books are rated 8 by the users</a:t>
            </a:r>
          </a:p>
        </p:txBody>
      </p:sp>
    </p:spTree>
    <p:extLst>
      <p:ext uri="{BB962C8B-B14F-4D97-AF65-F5344CB8AC3E}">
        <p14:creationId xmlns:p14="http://schemas.microsoft.com/office/powerpoint/2010/main" val="15464291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B783DA2F-A3BE-A4AA-CD4C-694B1C912587}"/>
              </a:ext>
            </a:extLst>
          </p:cNvPr>
          <p:cNvSpPr txBox="1"/>
          <p:nvPr/>
        </p:nvSpPr>
        <p:spPr>
          <a:xfrm>
            <a:off x="966418" y="272552"/>
            <a:ext cx="5532704" cy="400110"/>
          </a:xfrm>
          <a:prstGeom prst="rect">
            <a:avLst/>
          </a:prstGeom>
          <a:noFill/>
        </p:spPr>
        <p:txBody>
          <a:bodyPr wrap="square" rtlCol="0">
            <a:spAutoFit/>
          </a:bodyPr>
          <a:lstStyle/>
          <a:p>
            <a:r>
              <a:rPr lang="en-US" sz="2000" u="sng" dirty="0"/>
              <a:t>Merging all the 3 datasets in to one dataset</a:t>
            </a:r>
          </a:p>
        </p:txBody>
      </p:sp>
      <p:pic>
        <p:nvPicPr>
          <p:cNvPr id="4" name="Picture 3">
            <a:extLst>
              <a:ext uri="{FF2B5EF4-FFF2-40B4-BE49-F238E27FC236}">
                <a16:creationId xmlns="" xmlns:a16="http://schemas.microsoft.com/office/drawing/2014/main" id="{B035D628-C74A-1941-EABA-CE3B005C5324}"/>
              </a:ext>
            </a:extLst>
          </p:cNvPr>
          <p:cNvPicPr>
            <a:picLocks noChangeAspect="1"/>
          </p:cNvPicPr>
          <p:nvPr/>
        </p:nvPicPr>
        <p:blipFill>
          <a:blip r:embed="rId2"/>
          <a:stretch>
            <a:fillRect/>
          </a:stretch>
        </p:blipFill>
        <p:spPr>
          <a:xfrm>
            <a:off x="966417" y="816498"/>
            <a:ext cx="10366265" cy="4866547"/>
          </a:xfrm>
          <a:prstGeom prst="rect">
            <a:avLst/>
          </a:prstGeom>
        </p:spPr>
      </p:pic>
      <p:sp>
        <p:nvSpPr>
          <p:cNvPr id="5" name="TextBox 4">
            <a:extLst>
              <a:ext uri="{FF2B5EF4-FFF2-40B4-BE49-F238E27FC236}">
                <a16:creationId xmlns="" xmlns:a16="http://schemas.microsoft.com/office/drawing/2014/main" id="{48E56583-CB82-29BA-7E1C-214F2639CBC6}"/>
              </a:ext>
            </a:extLst>
          </p:cNvPr>
          <p:cNvSpPr txBox="1"/>
          <p:nvPr/>
        </p:nvSpPr>
        <p:spPr>
          <a:xfrm>
            <a:off x="966418" y="5803163"/>
            <a:ext cx="9541067" cy="400110"/>
          </a:xfrm>
          <a:prstGeom prst="rect">
            <a:avLst/>
          </a:prstGeom>
          <a:noFill/>
        </p:spPr>
        <p:txBody>
          <a:bodyPr wrap="square">
            <a:spAutoFit/>
          </a:bodyPr>
          <a:lstStyle/>
          <a:p>
            <a:pPr marL="285750" indent="-285750">
              <a:buFont typeface="Arial" panose="020B0604020202020204" pitchFamily="34" charset="0"/>
              <a:buChar char="•"/>
            </a:pPr>
            <a:r>
              <a:rPr lang="en-US" sz="2000" dirty="0"/>
              <a:t>Shape is 383837 rows and 11 columns</a:t>
            </a:r>
          </a:p>
        </p:txBody>
      </p:sp>
    </p:spTree>
    <p:extLst>
      <p:ext uri="{BB962C8B-B14F-4D97-AF65-F5344CB8AC3E}">
        <p14:creationId xmlns:p14="http://schemas.microsoft.com/office/powerpoint/2010/main" val="19312824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73F90721-B7E2-BBD6-3C7C-CB19924DCA58}"/>
              </a:ext>
            </a:extLst>
          </p:cNvPr>
          <p:cNvSpPr txBox="1"/>
          <p:nvPr/>
        </p:nvSpPr>
        <p:spPr>
          <a:xfrm>
            <a:off x="738893" y="410837"/>
            <a:ext cx="2032419" cy="400110"/>
          </a:xfrm>
          <a:prstGeom prst="rect">
            <a:avLst/>
          </a:prstGeom>
          <a:noFill/>
        </p:spPr>
        <p:txBody>
          <a:bodyPr wrap="square">
            <a:spAutoFit/>
          </a:bodyPr>
          <a:lstStyle/>
          <a:p>
            <a:pPr marL="285750" indent="-285750">
              <a:buFont typeface="Arial" panose="020B0604020202020204" pitchFamily="34" charset="0"/>
              <a:buChar char="•"/>
            </a:pPr>
            <a:r>
              <a:rPr lang="en-US" sz="2000" dirty="0"/>
              <a:t>Null values</a:t>
            </a:r>
          </a:p>
        </p:txBody>
      </p:sp>
      <p:pic>
        <p:nvPicPr>
          <p:cNvPr id="6" name="Picture 5">
            <a:extLst>
              <a:ext uri="{FF2B5EF4-FFF2-40B4-BE49-F238E27FC236}">
                <a16:creationId xmlns="" xmlns:a16="http://schemas.microsoft.com/office/drawing/2014/main" id="{D3DEA5C7-BE81-33FD-4D9C-ADF13D979F02}"/>
              </a:ext>
            </a:extLst>
          </p:cNvPr>
          <p:cNvPicPr>
            <a:picLocks noChangeAspect="1"/>
          </p:cNvPicPr>
          <p:nvPr/>
        </p:nvPicPr>
        <p:blipFill>
          <a:blip r:embed="rId2"/>
          <a:stretch>
            <a:fillRect/>
          </a:stretch>
        </p:blipFill>
        <p:spPr>
          <a:xfrm>
            <a:off x="660235" y="953004"/>
            <a:ext cx="3420152" cy="3301876"/>
          </a:xfrm>
          <a:prstGeom prst="rect">
            <a:avLst/>
          </a:prstGeom>
        </p:spPr>
      </p:pic>
      <p:pic>
        <p:nvPicPr>
          <p:cNvPr id="9" name="Picture 8">
            <a:extLst>
              <a:ext uri="{FF2B5EF4-FFF2-40B4-BE49-F238E27FC236}">
                <a16:creationId xmlns="" xmlns:a16="http://schemas.microsoft.com/office/drawing/2014/main" id="{7B3E7728-3F79-C871-AF7E-CD062E2E8987}"/>
              </a:ext>
            </a:extLst>
          </p:cNvPr>
          <p:cNvPicPr>
            <a:picLocks noChangeAspect="1"/>
          </p:cNvPicPr>
          <p:nvPr/>
        </p:nvPicPr>
        <p:blipFill>
          <a:blip r:embed="rId3"/>
          <a:stretch>
            <a:fillRect/>
          </a:stretch>
        </p:blipFill>
        <p:spPr>
          <a:xfrm>
            <a:off x="2918104" y="5234027"/>
            <a:ext cx="4288941" cy="1341938"/>
          </a:xfrm>
          <a:prstGeom prst="rect">
            <a:avLst/>
          </a:prstGeom>
        </p:spPr>
      </p:pic>
      <p:sp>
        <p:nvSpPr>
          <p:cNvPr id="10" name="TextBox 9">
            <a:extLst>
              <a:ext uri="{FF2B5EF4-FFF2-40B4-BE49-F238E27FC236}">
                <a16:creationId xmlns="" xmlns:a16="http://schemas.microsoft.com/office/drawing/2014/main" id="{812AB1AE-2128-B7DA-41FC-8B8FD8B21630}"/>
              </a:ext>
            </a:extLst>
          </p:cNvPr>
          <p:cNvSpPr txBox="1"/>
          <p:nvPr/>
        </p:nvSpPr>
        <p:spPr>
          <a:xfrm>
            <a:off x="4043916" y="4690413"/>
            <a:ext cx="2032419" cy="400110"/>
          </a:xfrm>
          <a:prstGeom prst="rect">
            <a:avLst/>
          </a:prstGeom>
          <a:noFill/>
        </p:spPr>
        <p:txBody>
          <a:bodyPr wrap="square">
            <a:spAutoFit/>
          </a:bodyPr>
          <a:lstStyle/>
          <a:p>
            <a:pPr marL="285750" indent="-285750">
              <a:buFont typeface="Arial" panose="020B0604020202020204" pitchFamily="34" charset="0"/>
              <a:buChar char="•"/>
            </a:pPr>
            <a:r>
              <a:rPr lang="en-US" sz="2000" dirty="0"/>
              <a:t>Duplicates</a:t>
            </a:r>
          </a:p>
        </p:txBody>
      </p:sp>
      <p:sp>
        <p:nvSpPr>
          <p:cNvPr id="11" name="TextBox 10">
            <a:extLst>
              <a:ext uri="{FF2B5EF4-FFF2-40B4-BE49-F238E27FC236}">
                <a16:creationId xmlns="" xmlns:a16="http://schemas.microsoft.com/office/drawing/2014/main" id="{0452D58D-A8B0-0BA6-A2E3-4D2C4CB572F2}"/>
              </a:ext>
            </a:extLst>
          </p:cNvPr>
          <p:cNvSpPr txBox="1"/>
          <p:nvPr/>
        </p:nvSpPr>
        <p:spPr>
          <a:xfrm>
            <a:off x="6533535" y="410837"/>
            <a:ext cx="2934928" cy="400110"/>
          </a:xfrm>
          <a:prstGeom prst="rect">
            <a:avLst/>
          </a:prstGeom>
          <a:noFill/>
        </p:spPr>
        <p:txBody>
          <a:bodyPr wrap="square">
            <a:spAutoFit/>
          </a:bodyPr>
          <a:lstStyle/>
          <a:p>
            <a:pPr marL="285750" indent="-285750">
              <a:buFont typeface="Arial" panose="020B0604020202020204" pitchFamily="34" charset="0"/>
              <a:buChar char="•"/>
            </a:pPr>
            <a:r>
              <a:rPr lang="en-US" sz="2000" dirty="0"/>
              <a:t>Info of merged dataset</a:t>
            </a:r>
          </a:p>
        </p:txBody>
      </p:sp>
      <p:pic>
        <p:nvPicPr>
          <p:cNvPr id="13" name="Picture 12">
            <a:extLst>
              <a:ext uri="{FF2B5EF4-FFF2-40B4-BE49-F238E27FC236}">
                <a16:creationId xmlns="" xmlns:a16="http://schemas.microsoft.com/office/drawing/2014/main" id="{86DF0EC4-E51A-9E87-0F42-67AC0F9B96FC}"/>
              </a:ext>
            </a:extLst>
          </p:cNvPr>
          <p:cNvPicPr>
            <a:picLocks noChangeAspect="1"/>
          </p:cNvPicPr>
          <p:nvPr/>
        </p:nvPicPr>
        <p:blipFill>
          <a:blip r:embed="rId4"/>
          <a:stretch>
            <a:fillRect/>
          </a:stretch>
        </p:blipFill>
        <p:spPr>
          <a:xfrm>
            <a:off x="6415901" y="1033784"/>
            <a:ext cx="3170195" cy="3513124"/>
          </a:xfrm>
          <a:prstGeom prst="rect">
            <a:avLst/>
          </a:prstGeom>
        </p:spPr>
      </p:pic>
    </p:spTree>
    <p:extLst>
      <p:ext uri="{BB962C8B-B14F-4D97-AF65-F5344CB8AC3E}">
        <p14:creationId xmlns:p14="http://schemas.microsoft.com/office/powerpoint/2010/main" val="15757406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576E89-4C86-F823-AB89-16DF76211262}"/>
              </a:ext>
            </a:extLst>
          </p:cNvPr>
          <p:cNvSpPr>
            <a:spLocks noGrp="1"/>
          </p:cNvSpPr>
          <p:nvPr>
            <p:ph type="title"/>
          </p:nvPr>
        </p:nvSpPr>
        <p:spPr>
          <a:xfrm>
            <a:off x="2231136" y="178110"/>
            <a:ext cx="7729728" cy="1188720"/>
          </a:xfrm>
        </p:spPr>
        <p:txBody>
          <a:bodyPr>
            <a:normAutofit/>
          </a:bodyPr>
          <a:lstStyle/>
          <a:p>
            <a:r>
              <a:rPr lang="en-US" sz="3600" dirty="0"/>
              <a:t>Objective</a:t>
            </a:r>
          </a:p>
        </p:txBody>
      </p:sp>
      <p:sp>
        <p:nvSpPr>
          <p:cNvPr id="3" name="Content Placeholder 2">
            <a:extLst>
              <a:ext uri="{FF2B5EF4-FFF2-40B4-BE49-F238E27FC236}">
                <a16:creationId xmlns="" xmlns:a16="http://schemas.microsoft.com/office/drawing/2014/main" id="{31F6ADD5-1EF0-D56B-18B3-FD7EEF6D9385}"/>
              </a:ext>
            </a:extLst>
          </p:cNvPr>
          <p:cNvSpPr>
            <a:spLocks noGrp="1"/>
          </p:cNvSpPr>
          <p:nvPr>
            <p:ph idx="1"/>
          </p:nvPr>
        </p:nvSpPr>
        <p:spPr/>
        <p:txBody>
          <a:bodyPr>
            <a:normAutofit/>
          </a:bodyPr>
          <a:lstStyle/>
          <a:p>
            <a:pPr marL="0" indent="0">
              <a:buNone/>
            </a:pPr>
            <a:r>
              <a:rPr lang="en-US" sz="2800" dirty="0"/>
              <a:t>Generate the features from the dataset and use them to recommend the books accordingly to the users.</a:t>
            </a:r>
          </a:p>
        </p:txBody>
      </p:sp>
    </p:spTree>
    <p:extLst>
      <p:ext uri="{BB962C8B-B14F-4D97-AF65-F5344CB8AC3E}">
        <p14:creationId xmlns:p14="http://schemas.microsoft.com/office/powerpoint/2010/main" val="40000601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774E7AB8-CE3D-6E7B-636A-502AF7AEE305}"/>
              </a:ext>
            </a:extLst>
          </p:cNvPr>
          <p:cNvSpPr txBox="1"/>
          <p:nvPr/>
        </p:nvSpPr>
        <p:spPr>
          <a:xfrm>
            <a:off x="966418" y="125066"/>
            <a:ext cx="5532704" cy="400110"/>
          </a:xfrm>
          <a:prstGeom prst="rect">
            <a:avLst/>
          </a:prstGeom>
          <a:noFill/>
        </p:spPr>
        <p:txBody>
          <a:bodyPr wrap="square" rtlCol="0">
            <a:spAutoFit/>
          </a:bodyPr>
          <a:lstStyle/>
          <a:p>
            <a:r>
              <a:rPr lang="en-US" sz="2000" u="sng" dirty="0"/>
              <a:t>Top 50 books that are most rated:</a:t>
            </a:r>
          </a:p>
        </p:txBody>
      </p:sp>
      <p:pic>
        <p:nvPicPr>
          <p:cNvPr id="6" name="Picture 5">
            <a:extLst>
              <a:ext uri="{FF2B5EF4-FFF2-40B4-BE49-F238E27FC236}">
                <a16:creationId xmlns="" xmlns:a16="http://schemas.microsoft.com/office/drawing/2014/main" id="{73629D8F-CC9F-9F56-6DCA-A271334D86C0}"/>
              </a:ext>
            </a:extLst>
          </p:cNvPr>
          <p:cNvPicPr>
            <a:picLocks noChangeAspect="1"/>
          </p:cNvPicPr>
          <p:nvPr/>
        </p:nvPicPr>
        <p:blipFill>
          <a:blip r:embed="rId2"/>
          <a:stretch>
            <a:fillRect/>
          </a:stretch>
        </p:blipFill>
        <p:spPr>
          <a:xfrm>
            <a:off x="966418" y="619432"/>
            <a:ext cx="10993801" cy="4945626"/>
          </a:xfrm>
          <a:prstGeom prst="rect">
            <a:avLst/>
          </a:prstGeom>
        </p:spPr>
      </p:pic>
      <p:sp>
        <p:nvSpPr>
          <p:cNvPr id="7" name="TextBox 6">
            <a:extLst>
              <a:ext uri="{FF2B5EF4-FFF2-40B4-BE49-F238E27FC236}">
                <a16:creationId xmlns="" xmlns:a16="http://schemas.microsoft.com/office/drawing/2014/main" id="{59E674D6-B752-46D7-CF54-608CE5BEE838}"/>
              </a:ext>
            </a:extLst>
          </p:cNvPr>
          <p:cNvSpPr txBox="1"/>
          <p:nvPr/>
        </p:nvSpPr>
        <p:spPr>
          <a:xfrm>
            <a:off x="858261" y="5838458"/>
            <a:ext cx="9770410" cy="400110"/>
          </a:xfrm>
          <a:prstGeom prst="rect">
            <a:avLst/>
          </a:prstGeom>
          <a:noFill/>
        </p:spPr>
        <p:txBody>
          <a:bodyPr wrap="square">
            <a:spAutoFit/>
          </a:bodyPr>
          <a:lstStyle/>
          <a:p>
            <a:pPr marL="285750" indent="-285750">
              <a:buFont typeface="Arial" panose="020B0604020202020204" pitchFamily="34" charset="0"/>
              <a:buChar char="•"/>
            </a:pPr>
            <a:r>
              <a:rPr lang="en-US" sz="2000" dirty="0"/>
              <a:t>The Lovely Bones: A Novel is mostly rated book by users followed by Wild Animus book</a:t>
            </a:r>
          </a:p>
        </p:txBody>
      </p:sp>
    </p:spTree>
    <p:extLst>
      <p:ext uri="{BB962C8B-B14F-4D97-AF65-F5344CB8AC3E}">
        <p14:creationId xmlns:p14="http://schemas.microsoft.com/office/powerpoint/2010/main" val="355191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774E7AB8-CE3D-6E7B-636A-502AF7AEE305}"/>
              </a:ext>
            </a:extLst>
          </p:cNvPr>
          <p:cNvSpPr txBox="1"/>
          <p:nvPr/>
        </p:nvSpPr>
        <p:spPr>
          <a:xfrm>
            <a:off x="966418" y="125066"/>
            <a:ext cx="5532704" cy="707886"/>
          </a:xfrm>
          <a:prstGeom prst="rect">
            <a:avLst/>
          </a:prstGeom>
          <a:noFill/>
        </p:spPr>
        <p:txBody>
          <a:bodyPr wrap="square" rtlCol="0">
            <a:spAutoFit/>
          </a:bodyPr>
          <a:lstStyle/>
          <a:p>
            <a:r>
              <a:rPr lang="en-US" sz="2000" u="sng" dirty="0"/>
              <a:t>Top most rated books details:</a:t>
            </a:r>
          </a:p>
          <a:p>
            <a:endParaRPr lang="en-US" sz="2000" u="sng" dirty="0"/>
          </a:p>
        </p:txBody>
      </p:sp>
      <p:sp>
        <p:nvSpPr>
          <p:cNvPr id="7" name="TextBox 6">
            <a:extLst>
              <a:ext uri="{FF2B5EF4-FFF2-40B4-BE49-F238E27FC236}">
                <a16:creationId xmlns="" xmlns:a16="http://schemas.microsoft.com/office/drawing/2014/main" id="{59E674D6-B752-46D7-CF54-608CE5BEE838}"/>
              </a:ext>
            </a:extLst>
          </p:cNvPr>
          <p:cNvSpPr txBox="1"/>
          <p:nvPr/>
        </p:nvSpPr>
        <p:spPr>
          <a:xfrm>
            <a:off x="858261" y="5838458"/>
            <a:ext cx="9770410" cy="400110"/>
          </a:xfrm>
          <a:prstGeom prst="rect">
            <a:avLst/>
          </a:prstGeom>
          <a:noFill/>
        </p:spPr>
        <p:txBody>
          <a:bodyPr wrap="square">
            <a:spAutoFit/>
          </a:bodyPr>
          <a:lstStyle/>
          <a:p>
            <a:pPr marL="285750" indent="-285750">
              <a:buFont typeface="Arial" panose="020B0604020202020204" pitchFamily="34" charset="0"/>
              <a:buChar char="•"/>
            </a:pPr>
            <a:r>
              <a:rPr lang="en-US" sz="2000" dirty="0"/>
              <a:t>The Lovely Bones: A Novel is mostly rated book by users followed by Wild Animus book</a:t>
            </a:r>
          </a:p>
        </p:txBody>
      </p:sp>
      <p:pic>
        <p:nvPicPr>
          <p:cNvPr id="3" name="Picture 2">
            <a:extLst>
              <a:ext uri="{FF2B5EF4-FFF2-40B4-BE49-F238E27FC236}">
                <a16:creationId xmlns="" xmlns:a16="http://schemas.microsoft.com/office/drawing/2014/main" id="{0A3E4B9C-F286-C773-11E5-DBA2CF0AF7C3}"/>
              </a:ext>
            </a:extLst>
          </p:cNvPr>
          <p:cNvPicPr>
            <a:picLocks noChangeAspect="1"/>
          </p:cNvPicPr>
          <p:nvPr/>
        </p:nvPicPr>
        <p:blipFill rotWithShape="1">
          <a:blip r:embed="rId2"/>
          <a:srcRect l="12822" t="24490" r="15128" b="5442"/>
          <a:stretch/>
        </p:blipFill>
        <p:spPr>
          <a:xfrm>
            <a:off x="966418" y="619432"/>
            <a:ext cx="8784320" cy="4805266"/>
          </a:xfrm>
          <a:prstGeom prst="rect">
            <a:avLst/>
          </a:prstGeom>
        </p:spPr>
      </p:pic>
    </p:spTree>
    <p:extLst>
      <p:ext uri="{BB962C8B-B14F-4D97-AF65-F5344CB8AC3E}">
        <p14:creationId xmlns:p14="http://schemas.microsoft.com/office/powerpoint/2010/main" val="5749658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774E7AB8-CE3D-6E7B-636A-502AF7AEE305}"/>
              </a:ext>
            </a:extLst>
          </p:cNvPr>
          <p:cNvSpPr txBox="1"/>
          <p:nvPr/>
        </p:nvSpPr>
        <p:spPr>
          <a:xfrm>
            <a:off x="1063691" y="227703"/>
            <a:ext cx="10482243" cy="2554545"/>
          </a:xfrm>
          <a:prstGeom prst="rect">
            <a:avLst/>
          </a:prstGeom>
          <a:noFill/>
        </p:spPr>
        <p:txBody>
          <a:bodyPr wrap="square" rtlCol="0">
            <a:spAutoFit/>
          </a:bodyPr>
          <a:lstStyle/>
          <a:p>
            <a:r>
              <a:rPr lang="en-US" sz="2000" u="sng" dirty="0"/>
              <a:t>Modification on the age column:</a:t>
            </a:r>
          </a:p>
          <a:p>
            <a:pPr marL="342900" indent="-342900">
              <a:lnSpc>
                <a:spcPct val="150000"/>
              </a:lnSpc>
              <a:buFont typeface="Arial" panose="020B0604020202020204" pitchFamily="34" charset="0"/>
              <a:buChar char="•"/>
            </a:pPr>
            <a:r>
              <a:rPr lang="en-US" sz="1600" dirty="0"/>
              <a:t>40% of the total data in the age column is missing</a:t>
            </a:r>
          </a:p>
          <a:p>
            <a:pPr marL="342900" indent="-342900">
              <a:lnSpc>
                <a:spcPct val="150000"/>
              </a:lnSpc>
              <a:buFont typeface="Arial" panose="020B0604020202020204" pitchFamily="34" charset="0"/>
              <a:buChar char="•"/>
            </a:pPr>
            <a:r>
              <a:rPr lang="en-US" sz="1600" dirty="0"/>
              <a:t>Also the majority of the available </a:t>
            </a:r>
            <a:r>
              <a:rPr lang="en-US" sz="1600" dirty="0" err="1"/>
              <a:t>datas</a:t>
            </a:r>
            <a:r>
              <a:rPr lang="en-US" sz="1600" dirty="0"/>
              <a:t> age group lies in the age range of 20-40 who are considered to be young and middle aged adults</a:t>
            </a:r>
          </a:p>
          <a:p>
            <a:pPr marL="342900" indent="-342900">
              <a:lnSpc>
                <a:spcPct val="150000"/>
              </a:lnSpc>
              <a:buFont typeface="Arial" panose="020B0604020202020204" pitchFamily="34" charset="0"/>
              <a:buChar char="•"/>
            </a:pPr>
            <a:r>
              <a:rPr lang="en-US" sz="1600" dirty="0"/>
              <a:t>The available data in the age column , also consists of large number of outliers that is many age are above the range of 90 which is not practically possible and also some age are zero </a:t>
            </a:r>
            <a:endParaRPr lang="en-US" sz="2000" dirty="0"/>
          </a:p>
          <a:p>
            <a:endParaRPr lang="en-US" sz="2000" u="sng" dirty="0"/>
          </a:p>
        </p:txBody>
      </p:sp>
      <p:pic>
        <p:nvPicPr>
          <p:cNvPr id="2" name="Picture 1">
            <a:extLst>
              <a:ext uri="{FF2B5EF4-FFF2-40B4-BE49-F238E27FC236}">
                <a16:creationId xmlns="" xmlns:a16="http://schemas.microsoft.com/office/drawing/2014/main" id="{91BFD96A-3115-2E31-C982-6CC888D79C65}"/>
              </a:ext>
            </a:extLst>
          </p:cNvPr>
          <p:cNvPicPr>
            <a:picLocks noChangeAspect="1"/>
          </p:cNvPicPr>
          <p:nvPr/>
        </p:nvPicPr>
        <p:blipFill>
          <a:blip r:embed="rId2"/>
          <a:stretch>
            <a:fillRect/>
          </a:stretch>
        </p:blipFill>
        <p:spPr>
          <a:xfrm>
            <a:off x="1063690" y="2957745"/>
            <a:ext cx="4422709" cy="2994270"/>
          </a:xfrm>
          <a:prstGeom prst="rect">
            <a:avLst/>
          </a:prstGeom>
        </p:spPr>
      </p:pic>
      <p:pic>
        <p:nvPicPr>
          <p:cNvPr id="3" name="Picture 2">
            <a:extLst>
              <a:ext uri="{FF2B5EF4-FFF2-40B4-BE49-F238E27FC236}">
                <a16:creationId xmlns="" xmlns:a16="http://schemas.microsoft.com/office/drawing/2014/main" id="{6604E199-2BF7-2398-F9DF-6309BBBE019A}"/>
              </a:ext>
            </a:extLst>
          </p:cNvPr>
          <p:cNvPicPr>
            <a:picLocks noChangeAspect="1"/>
          </p:cNvPicPr>
          <p:nvPr/>
        </p:nvPicPr>
        <p:blipFill>
          <a:blip r:embed="rId3"/>
          <a:stretch>
            <a:fillRect/>
          </a:stretch>
        </p:blipFill>
        <p:spPr>
          <a:xfrm>
            <a:off x="6705600" y="3120654"/>
            <a:ext cx="4422709" cy="2554544"/>
          </a:xfrm>
          <a:prstGeom prst="rect">
            <a:avLst/>
          </a:prstGeom>
        </p:spPr>
      </p:pic>
    </p:spTree>
    <p:extLst>
      <p:ext uri="{BB962C8B-B14F-4D97-AF65-F5344CB8AC3E}">
        <p14:creationId xmlns:p14="http://schemas.microsoft.com/office/powerpoint/2010/main" val="39147812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774E7AB8-CE3D-6E7B-636A-502AF7AEE305}"/>
              </a:ext>
            </a:extLst>
          </p:cNvPr>
          <p:cNvSpPr txBox="1"/>
          <p:nvPr/>
        </p:nvSpPr>
        <p:spPr>
          <a:xfrm>
            <a:off x="742483" y="615967"/>
            <a:ext cx="6087524" cy="1464760"/>
          </a:xfrm>
          <a:prstGeom prst="rect">
            <a:avLst/>
          </a:prstGeom>
          <a:noFill/>
        </p:spPr>
        <p:txBody>
          <a:bodyPr wrap="square" rtlCol="0">
            <a:spAutoFit/>
          </a:bodyPr>
          <a:lstStyle/>
          <a:p>
            <a:r>
              <a:rPr lang="en-US" sz="2000" u="sng" dirty="0"/>
              <a:t>Modification on the age column :</a:t>
            </a:r>
          </a:p>
          <a:p>
            <a:pPr marL="342900" indent="-342900">
              <a:lnSpc>
                <a:spcPct val="150000"/>
              </a:lnSpc>
              <a:buFont typeface="Arial" panose="020B0604020202020204" pitchFamily="34" charset="0"/>
              <a:buChar char="•"/>
            </a:pPr>
            <a:r>
              <a:rPr lang="en-US" sz="1600" dirty="0"/>
              <a:t>The missing values of the age are imputed with the median</a:t>
            </a:r>
          </a:p>
          <a:p>
            <a:pPr marL="342900" indent="-342900">
              <a:lnSpc>
                <a:spcPct val="150000"/>
              </a:lnSpc>
              <a:buFont typeface="Arial" panose="020B0604020202020204" pitchFamily="34" charset="0"/>
              <a:buChar char="•"/>
            </a:pPr>
            <a:r>
              <a:rPr lang="en-US" sz="1600" dirty="0"/>
              <a:t>The age is classified into the 4 categories with a specified range</a:t>
            </a:r>
          </a:p>
          <a:p>
            <a:pPr marL="342900" indent="-342900">
              <a:lnSpc>
                <a:spcPct val="150000"/>
              </a:lnSpc>
              <a:buFont typeface="Arial" panose="020B0604020202020204" pitchFamily="34" charset="0"/>
              <a:buChar char="•"/>
            </a:pPr>
            <a:endParaRPr lang="en-US" sz="1600" dirty="0"/>
          </a:p>
        </p:txBody>
      </p:sp>
      <p:pic>
        <p:nvPicPr>
          <p:cNvPr id="6" name="Picture 5">
            <a:extLst>
              <a:ext uri="{FF2B5EF4-FFF2-40B4-BE49-F238E27FC236}">
                <a16:creationId xmlns="" xmlns:a16="http://schemas.microsoft.com/office/drawing/2014/main" id="{2323407A-B028-C06C-B05D-4742C29DD16E}"/>
              </a:ext>
            </a:extLst>
          </p:cNvPr>
          <p:cNvPicPr>
            <a:picLocks noChangeAspect="1"/>
          </p:cNvPicPr>
          <p:nvPr/>
        </p:nvPicPr>
        <p:blipFill rotWithShape="1">
          <a:blip r:embed="rId2"/>
          <a:srcRect l="12245" t="31565" r="53852" b="35510"/>
          <a:stretch/>
        </p:blipFill>
        <p:spPr>
          <a:xfrm>
            <a:off x="6989484" y="233265"/>
            <a:ext cx="4729765" cy="1847462"/>
          </a:xfrm>
          <a:prstGeom prst="rect">
            <a:avLst/>
          </a:prstGeom>
        </p:spPr>
      </p:pic>
      <p:pic>
        <p:nvPicPr>
          <p:cNvPr id="10" name="Picture 9">
            <a:extLst>
              <a:ext uri="{FF2B5EF4-FFF2-40B4-BE49-F238E27FC236}">
                <a16:creationId xmlns="" xmlns:a16="http://schemas.microsoft.com/office/drawing/2014/main" id="{2DF1B163-A7F9-96FC-0862-52751EB1DBB6}"/>
              </a:ext>
            </a:extLst>
          </p:cNvPr>
          <p:cNvPicPr>
            <a:picLocks noChangeAspect="1"/>
          </p:cNvPicPr>
          <p:nvPr/>
        </p:nvPicPr>
        <p:blipFill rotWithShape="1">
          <a:blip r:embed="rId3"/>
          <a:srcRect l="19209" t="34422" r="46964" b="10749"/>
          <a:stretch/>
        </p:blipFill>
        <p:spPr>
          <a:xfrm>
            <a:off x="914400" y="2632129"/>
            <a:ext cx="4124130" cy="3760238"/>
          </a:xfrm>
          <a:prstGeom prst="rect">
            <a:avLst/>
          </a:prstGeom>
        </p:spPr>
      </p:pic>
      <p:pic>
        <p:nvPicPr>
          <p:cNvPr id="1026" name="Picture 2">
            <a:extLst>
              <a:ext uri="{FF2B5EF4-FFF2-40B4-BE49-F238E27FC236}">
                <a16:creationId xmlns="" xmlns:a16="http://schemas.microsoft.com/office/drawing/2014/main" id="{531F9635-3639-D74C-42D1-F0D57728A8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6267" y="2692330"/>
            <a:ext cx="6714475" cy="3639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4937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E5BB00-045B-1076-E2DC-1F144033D65D}"/>
              </a:ext>
            </a:extLst>
          </p:cNvPr>
          <p:cNvSpPr>
            <a:spLocks noGrp="1"/>
          </p:cNvSpPr>
          <p:nvPr>
            <p:ph type="title"/>
          </p:nvPr>
        </p:nvSpPr>
        <p:spPr>
          <a:xfrm>
            <a:off x="2147161" y="218243"/>
            <a:ext cx="7729728" cy="724149"/>
          </a:xfrm>
        </p:spPr>
        <p:txBody>
          <a:bodyPr>
            <a:normAutofit fontScale="90000"/>
          </a:bodyPr>
          <a:lstStyle/>
          <a:p>
            <a:r>
              <a:rPr lang="en-IN" dirty="0"/>
              <a:t>Model Building for the recommendation </a:t>
            </a:r>
          </a:p>
        </p:txBody>
      </p:sp>
      <p:sp>
        <p:nvSpPr>
          <p:cNvPr id="3" name="TextBox 2">
            <a:extLst>
              <a:ext uri="{FF2B5EF4-FFF2-40B4-BE49-F238E27FC236}">
                <a16:creationId xmlns="" xmlns:a16="http://schemas.microsoft.com/office/drawing/2014/main" id="{0324A9AD-D292-4E0F-29C7-6C8329FA8F47}"/>
              </a:ext>
            </a:extLst>
          </p:cNvPr>
          <p:cNvSpPr txBox="1"/>
          <p:nvPr/>
        </p:nvSpPr>
        <p:spPr>
          <a:xfrm>
            <a:off x="1494019" y="1770985"/>
            <a:ext cx="10310327" cy="2308324"/>
          </a:xfrm>
          <a:prstGeom prst="rect">
            <a:avLst/>
          </a:prstGeom>
          <a:noFill/>
        </p:spPr>
        <p:txBody>
          <a:bodyPr wrap="square" rtlCol="0">
            <a:spAutoFit/>
          </a:bodyPr>
          <a:lstStyle/>
          <a:p>
            <a:r>
              <a:rPr lang="en-IN" b="1" u="sng" dirty="0"/>
              <a:t>The major types of models to build recommendation system are:</a:t>
            </a:r>
          </a:p>
          <a:p>
            <a:pPr marL="342900" indent="-342900">
              <a:buFont typeface="+mj-lt"/>
              <a:buAutoNum type="arabicPeriod"/>
            </a:pPr>
            <a:r>
              <a:rPr lang="en-IN" dirty="0"/>
              <a:t>Popularity based recommendation system</a:t>
            </a:r>
          </a:p>
          <a:p>
            <a:pPr marL="342900" indent="-342900">
              <a:buFont typeface="+mj-lt"/>
              <a:buAutoNum type="arabicPeriod"/>
            </a:pPr>
            <a:r>
              <a:rPr lang="en-IN" dirty="0"/>
              <a:t>Content based recommendation system</a:t>
            </a:r>
          </a:p>
          <a:p>
            <a:pPr marL="342900" indent="-342900">
              <a:buFont typeface="+mj-lt"/>
              <a:buAutoNum type="arabicPeriod"/>
            </a:pPr>
            <a:r>
              <a:rPr lang="en-IN" dirty="0" smtClean="0"/>
              <a:t>Collaborative </a:t>
            </a:r>
            <a:r>
              <a:rPr lang="en-IN" dirty="0"/>
              <a:t>filtering based recommendation system    </a:t>
            </a:r>
          </a:p>
          <a:p>
            <a:r>
              <a:rPr lang="en-IN" dirty="0"/>
              <a:t>      Item – Item based recommendation system       User-user based recommendation system</a:t>
            </a:r>
          </a:p>
          <a:p>
            <a:r>
              <a:rPr lang="en-IN" dirty="0"/>
              <a:t>4.    Hybrid recommendation system	</a:t>
            </a:r>
          </a:p>
          <a:p>
            <a:pPr marL="342900" indent="-342900">
              <a:buFont typeface="+mj-lt"/>
              <a:buAutoNum type="arabicPeriod"/>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2577495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11BB33-592E-DB45-1243-DF25ED05662C}"/>
              </a:ext>
            </a:extLst>
          </p:cNvPr>
          <p:cNvSpPr>
            <a:spLocks noGrp="1"/>
          </p:cNvSpPr>
          <p:nvPr>
            <p:ph type="title"/>
          </p:nvPr>
        </p:nvSpPr>
        <p:spPr>
          <a:xfrm>
            <a:off x="2147161" y="218243"/>
            <a:ext cx="7729728" cy="724149"/>
          </a:xfrm>
        </p:spPr>
        <p:txBody>
          <a:bodyPr>
            <a:normAutofit fontScale="90000"/>
          </a:bodyPr>
          <a:lstStyle/>
          <a:p>
            <a:r>
              <a:rPr lang="en-IN" dirty="0"/>
              <a:t>Model Building-01</a:t>
            </a:r>
          </a:p>
        </p:txBody>
      </p:sp>
      <p:sp>
        <p:nvSpPr>
          <p:cNvPr id="4" name="Content Placeholder 3">
            <a:extLst>
              <a:ext uri="{FF2B5EF4-FFF2-40B4-BE49-F238E27FC236}">
                <a16:creationId xmlns="" xmlns:a16="http://schemas.microsoft.com/office/drawing/2014/main" id="{D4135A58-CCF3-D53F-1F21-87B8F771481A}"/>
              </a:ext>
            </a:extLst>
          </p:cNvPr>
          <p:cNvSpPr>
            <a:spLocks noGrp="1"/>
          </p:cNvSpPr>
          <p:nvPr>
            <p:ph idx="1"/>
          </p:nvPr>
        </p:nvSpPr>
        <p:spPr>
          <a:xfrm>
            <a:off x="731300" y="1261834"/>
            <a:ext cx="9849614" cy="1462705"/>
          </a:xfrm>
        </p:spPr>
        <p:txBody>
          <a:bodyPr>
            <a:normAutofit fontScale="92500" lnSpcReduction="20000"/>
          </a:bodyPr>
          <a:lstStyle/>
          <a:p>
            <a:pPr marL="0" indent="0">
              <a:buNone/>
            </a:pPr>
            <a:r>
              <a:rPr lang="en-IN" b="1" u="sng" dirty="0"/>
              <a:t>Model-01 Popularity based filtering:</a:t>
            </a:r>
          </a:p>
          <a:p>
            <a:r>
              <a:rPr lang="en-US" dirty="0"/>
              <a:t>As the name suggests Popularity based recommendation system works with the trend. It basically uses the items which are in trend right now. For example, if any book which is usually bought by every new user then there are chances that it may suggest that book to the user who just signed up.</a:t>
            </a:r>
          </a:p>
          <a:p>
            <a:r>
              <a:rPr lang="en-US" dirty="0"/>
              <a:t>Book weighted average formula is given as follows:</a:t>
            </a:r>
          </a:p>
        </p:txBody>
      </p:sp>
      <p:pic>
        <p:nvPicPr>
          <p:cNvPr id="2050" name="Picture 2" descr="Building a Recommendation System using weighted-average score | by Aritro  Mukherjee | Medium">
            <a:extLst>
              <a:ext uri="{FF2B5EF4-FFF2-40B4-BE49-F238E27FC236}">
                <a16:creationId xmlns="" xmlns:a16="http://schemas.microsoft.com/office/drawing/2014/main" id="{47EB13EE-D963-F44D-BB2C-42E5229CB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0432" y="3704252"/>
            <a:ext cx="6511136" cy="265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1414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11BB33-592E-DB45-1243-DF25ED05662C}"/>
              </a:ext>
            </a:extLst>
          </p:cNvPr>
          <p:cNvSpPr>
            <a:spLocks noGrp="1"/>
          </p:cNvSpPr>
          <p:nvPr>
            <p:ph type="title"/>
          </p:nvPr>
        </p:nvSpPr>
        <p:spPr>
          <a:xfrm>
            <a:off x="2147161" y="218243"/>
            <a:ext cx="7729728" cy="724149"/>
          </a:xfrm>
        </p:spPr>
        <p:txBody>
          <a:bodyPr>
            <a:normAutofit fontScale="90000"/>
          </a:bodyPr>
          <a:lstStyle/>
          <a:p>
            <a:r>
              <a:rPr lang="en-IN" dirty="0"/>
              <a:t>Model Building-01</a:t>
            </a:r>
          </a:p>
        </p:txBody>
      </p:sp>
      <p:pic>
        <p:nvPicPr>
          <p:cNvPr id="7" name="Picture 6">
            <a:extLst>
              <a:ext uri="{FF2B5EF4-FFF2-40B4-BE49-F238E27FC236}">
                <a16:creationId xmlns="" xmlns:a16="http://schemas.microsoft.com/office/drawing/2014/main" id="{8AF0D16F-C62F-77E4-88D9-22311C1CBF70}"/>
              </a:ext>
            </a:extLst>
          </p:cNvPr>
          <p:cNvPicPr>
            <a:picLocks noChangeAspect="1"/>
          </p:cNvPicPr>
          <p:nvPr/>
        </p:nvPicPr>
        <p:blipFill rotWithShape="1">
          <a:blip r:embed="rId2"/>
          <a:srcRect l="18988" t="33606" r="17611" b="36463"/>
          <a:stretch/>
        </p:blipFill>
        <p:spPr>
          <a:xfrm>
            <a:off x="1268963" y="2295329"/>
            <a:ext cx="8897174" cy="3069773"/>
          </a:xfrm>
          <a:prstGeom prst="rect">
            <a:avLst/>
          </a:prstGeom>
        </p:spPr>
      </p:pic>
      <p:sp>
        <p:nvSpPr>
          <p:cNvPr id="8" name="TextBox 7">
            <a:extLst>
              <a:ext uri="{FF2B5EF4-FFF2-40B4-BE49-F238E27FC236}">
                <a16:creationId xmlns="" xmlns:a16="http://schemas.microsoft.com/office/drawing/2014/main" id="{EF94B741-7323-67EE-A02B-DB51FF394183}"/>
              </a:ext>
            </a:extLst>
          </p:cNvPr>
          <p:cNvSpPr txBox="1"/>
          <p:nvPr/>
        </p:nvSpPr>
        <p:spPr>
          <a:xfrm>
            <a:off x="1268963" y="1352939"/>
            <a:ext cx="4739951" cy="369332"/>
          </a:xfrm>
          <a:prstGeom prst="rect">
            <a:avLst/>
          </a:prstGeom>
          <a:noFill/>
        </p:spPr>
        <p:txBody>
          <a:bodyPr wrap="square" rtlCol="0">
            <a:spAutoFit/>
          </a:bodyPr>
          <a:lstStyle/>
          <a:p>
            <a:r>
              <a:rPr lang="en-IN" dirty="0"/>
              <a:t>Popularity based model:</a:t>
            </a:r>
          </a:p>
        </p:txBody>
      </p:sp>
    </p:spTree>
    <p:extLst>
      <p:ext uri="{BB962C8B-B14F-4D97-AF65-F5344CB8AC3E}">
        <p14:creationId xmlns:p14="http://schemas.microsoft.com/office/powerpoint/2010/main" val="6767628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11BB33-592E-DB45-1243-DF25ED05662C}"/>
              </a:ext>
            </a:extLst>
          </p:cNvPr>
          <p:cNvSpPr>
            <a:spLocks noGrp="1"/>
          </p:cNvSpPr>
          <p:nvPr>
            <p:ph type="title"/>
          </p:nvPr>
        </p:nvSpPr>
        <p:spPr>
          <a:xfrm>
            <a:off x="2147161" y="218243"/>
            <a:ext cx="7729728" cy="724149"/>
          </a:xfrm>
        </p:spPr>
        <p:txBody>
          <a:bodyPr>
            <a:normAutofit fontScale="90000"/>
          </a:bodyPr>
          <a:lstStyle/>
          <a:p>
            <a:r>
              <a:rPr lang="en-IN" dirty="0"/>
              <a:t>Model Building-01</a:t>
            </a:r>
          </a:p>
        </p:txBody>
      </p:sp>
      <p:sp>
        <p:nvSpPr>
          <p:cNvPr id="5" name="Content Placeholder 4">
            <a:extLst>
              <a:ext uri="{FF2B5EF4-FFF2-40B4-BE49-F238E27FC236}">
                <a16:creationId xmlns="" xmlns:a16="http://schemas.microsoft.com/office/drawing/2014/main" id="{FEDE923B-2066-B312-03CE-C93C56DB2C3A}"/>
              </a:ext>
            </a:extLst>
          </p:cNvPr>
          <p:cNvSpPr>
            <a:spLocks noGrp="1"/>
          </p:cNvSpPr>
          <p:nvPr>
            <p:ph idx="1"/>
          </p:nvPr>
        </p:nvSpPr>
        <p:spPr>
          <a:xfrm>
            <a:off x="1335397" y="1527702"/>
            <a:ext cx="8713672" cy="3101983"/>
          </a:xfrm>
        </p:spPr>
        <p:txBody>
          <a:bodyPr/>
          <a:lstStyle/>
          <a:p>
            <a:r>
              <a:rPr lang="en-US" sz="1700" dirty="0"/>
              <a:t>Here we used 90th percentile as our cutoff. In other words, for a book to feature in the charts, it must have more votes than at least 90% of the books in the list.</a:t>
            </a:r>
          </a:p>
          <a:p>
            <a:r>
              <a:rPr lang="en-US" sz="1700" dirty="0"/>
              <a:t>We see that there are 38570 books which qualify to be in this list.</a:t>
            </a:r>
          </a:p>
          <a:p>
            <a:r>
              <a:rPr lang="en-US" sz="1700" dirty="0"/>
              <a:t> Now, we need to calculate our metric for each qualified book. </a:t>
            </a:r>
          </a:p>
          <a:p>
            <a:r>
              <a:rPr lang="en-US" sz="1700" dirty="0"/>
              <a:t>To do this, we will define a function, </a:t>
            </a:r>
            <a:r>
              <a:rPr lang="en-US" sz="1700" dirty="0" smtClean="0"/>
              <a:t>weighted rating() </a:t>
            </a:r>
            <a:r>
              <a:rPr lang="en-US" sz="1700" dirty="0"/>
              <a:t>and define a new feature score, of which we’ll calculate the value by applying this function to our </a:t>
            </a:r>
            <a:r>
              <a:rPr lang="en-US" sz="1700" dirty="0" smtClean="0"/>
              <a:t>Data Frame </a:t>
            </a:r>
            <a:r>
              <a:rPr lang="en-US" sz="1700" dirty="0"/>
              <a:t>of qualified books:</a:t>
            </a:r>
            <a:endParaRPr lang="en-IN" sz="1700" dirty="0"/>
          </a:p>
        </p:txBody>
      </p:sp>
    </p:spTree>
    <p:extLst>
      <p:ext uri="{BB962C8B-B14F-4D97-AF65-F5344CB8AC3E}">
        <p14:creationId xmlns:p14="http://schemas.microsoft.com/office/powerpoint/2010/main" val="11634066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11BB33-592E-DB45-1243-DF25ED05662C}"/>
              </a:ext>
            </a:extLst>
          </p:cNvPr>
          <p:cNvSpPr>
            <a:spLocks noGrp="1"/>
          </p:cNvSpPr>
          <p:nvPr>
            <p:ph type="title"/>
          </p:nvPr>
        </p:nvSpPr>
        <p:spPr>
          <a:xfrm>
            <a:off x="2147161" y="264896"/>
            <a:ext cx="7729728" cy="724149"/>
          </a:xfrm>
        </p:spPr>
        <p:txBody>
          <a:bodyPr>
            <a:normAutofit fontScale="90000"/>
          </a:bodyPr>
          <a:lstStyle/>
          <a:p>
            <a:r>
              <a:rPr lang="en-IN" dirty="0"/>
              <a:t>Model Building-01</a:t>
            </a:r>
          </a:p>
        </p:txBody>
      </p:sp>
      <p:pic>
        <p:nvPicPr>
          <p:cNvPr id="6" name="Picture 5">
            <a:extLst>
              <a:ext uri="{FF2B5EF4-FFF2-40B4-BE49-F238E27FC236}">
                <a16:creationId xmlns="" xmlns:a16="http://schemas.microsoft.com/office/drawing/2014/main" id="{81399913-E5E6-5DE0-D444-2F075C25202E}"/>
              </a:ext>
            </a:extLst>
          </p:cNvPr>
          <p:cNvPicPr>
            <a:picLocks noChangeAspect="1"/>
          </p:cNvPicPr>
          <p:nvPr/>
        </p:nvPicPr>
        <p:blipFill rotWithShape="1">
          <a:blip r:embed="rId2"/>
          <a:srcRect l="14082" t="38467" r="15279" b="22449"/>
          <a:stretch/>
        </p:blipFill>
        <p:spPr>
          <a:xfrm>
            <a:off x="1017036" y="1406404"/>
            <a:ext cx="10770661" cy="4378576"/>
          </a:xfrm>
          <a:prstGeom prst="rect">
            <a:avLst/>
          </a:prstGeom>
        </p:spPr>
      </p:pic>
    </p:spTree>
    <p:extLst>
      <p:ext uri="{BB962C8B-B14F-4D97-AF65-F5344CB8AC3E}">
        <p14:creationId xmlns:p14="http://schemas.microsoft.com/office/powerpoint/2010/main" val="37156920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11BB33-592E-DB45-1243-DF25ED05662C}"/>
              </a:ext>
            </a:extLst>
          </p:cNvPr>
          <p:cNvSpPr>
            <a:spLocks noGrp="1"/>
          </p:cNvSpPr>
          <p:nvPr>
            <p:ph type="title"/>
          </p:nvPr>
        </p:nvSpPr>
        <p:spPr>
          <a:xfrm>
            <a:off x="2147161" y="264896"/>
            <a:ext cx="7729728" cy="724149"/>
          </a:xfrm>
        </p:spPr>
        <p:txBody>
          <a:bodyPr>
            <a:normAutofit fontScale="90000"/>
          </a:bodyPr>
          <a:lstStyle/>
          <a:p>
            <a:r>
              <a:rPr lang="en-IN" dirty="0"/>
              <a:t>Model Building-02</a:t>
            </a:r>
          </a:p>
        </p:txBody>
      </p:sp>
      <p:pic>
        <p:nvPicPr>
          <p:cNvPr id="3074" name="Picture 2">
            <a:extLst>
              <a:ext uri="{FF2B5EF4-FFF2-40B4-BE49-F238E27FC236}">
                <a16:creationId xmlns="" xmlns:a16="http://schemas.microsoft.com/office/drawing/2014/main" id="{CBDA1420-9305-F0F5-B9A3-255F1ADB5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9350" y="1287722"/>
            <a:ext cx="735330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6141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A62596-19B4-CED0-CB24-30758C9EEE60}"/>
              </a:ext>
            </a:extLst>
          </p:cNvPr>
          <p:cNvSpPr>
            <a:spLocks noGrp="1"/>
          </p:cNvSpPr>
          <p:nvPr>
            <p:ph type="title"/>
          </p:nvPr>
        </p:nvSpPr>
        <p:spPr/>
        <p:txBody>
          <a:bodyPr/>
          <a:lstStyle/>
          <a:p>
            <a:r>
              <a:rPr lang="en-US" dirty="0"/>
              <a:t>Data sets</a:t>
            </a:r>
          </a:p>
        </p:txBody>
      </p:sp>
      <p:sp>
        <p:nvSpPr>
          <p:cNvPr id="3" name="Content Placeholder 2">
            <a:extLst>
              <a:ext uri="{FF2B5EF4-FFF2-40B4-BE49-F238E27FC236}">
                <a16:creationId xmlns="" xmlns:a16="http://schemas.microsoft.com/office/drawing/2014/main" id="{FD10F697-EF86-686E-2D65-2D9D13A26285}"/>
              </a:ext>
            </a:extLst>
          </p:cNvPr>
          <p:cNvSpPr>
            <a:spLocks noGrp="1"/>
          </p:cNvSpPr>
          <p:nvPr>
            <p:ph idx="1"/>
          </p:nvPr>
        </p:nvSpPr>
        <p:spPr/>
        <p:txBody>
          <a:bodyPr>
            <a:normAutofit/>
          </a:bodyPr>
          <a:lstStyle/>
          <a:p>
            <a:r>
              <a:rPr lang="en-US" sz="2000" dirty="0"/>
              <a:t>Books.csv</a:t>
            </a:r>
          </a:p>
          <a:p>
            <a:r>
              <a:rPr lang="en-US" sz="2000" dirty="0"/>
              <a:t>Users.csv</a:t>
            </a:r>
          </a:p>
          <a:p>
            <a:r>
              <a:rPr lang="en-US" sz="2000" dirty="0"/>
              <a:t>Book-Ratings.csv</a:t>
            </a:r>
          </a:p>
        </p:txBody>
      </p:sp>
    </p:spTree>
    <p:extLst>
      <p:ext uri="{BB962C8B-B14F-4D97-AF65-F5344CB8AC3E}">
        <p14:creationId xmlns:p14="http://schemas.microsoft.com/office/powerpoint/2010/main" val="31701280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11BB33-592E-DB45-1243-DF25ED05662C}"/>
              </a:ext>
            </a:extLst>
          </p:cNvPr>
          <p:cNvSpPr>
            <a:spLocks noGrp="1"/>
          </p:cNvSpPr>
          <p:nvPr>
            <p:ph type="title"/>
          </p:nvPr>
        </p:nvSpPr>
        <p:spPr>
          <a:xfrm>
            <a:off x="2147161" y="264896"/>
            <a:ext cx="7729728" cy="724149"/>
          </a:xfrm>
        </p:spPr>
        <p:txBody>
          <a:bodyPr>
            <a:normAutofit fontScale="90000"/>
          </a:bodyPr>
          <a:lstStyle/>
          <a:p>
            <a:r>
              <a:rPr lang="en-IN" dirty="0"/>
              <a:t>Model Building-02</a:t>
            </a:r>
          </a:p>
        </p:txBody>
      </p:sp>
      <p:pic>
        <p:nvPicPr>
          <p:cNvPr id="4" name="Picture 3">
            <a:extLst>
              <a:ext uri="{FF2B5EF4-FFF2-40B4-BE49-F238E27FC236}">
                <a16:creationId xmlns="" xmlns:a16="http://schemas.microsoft.com/office/drawing/2014/main" id="{2483CB93-353B-A572-6623-CB822F6935BF}"/>
              </a:ext>
            </a:extLst>
          </p:cNvPr>
          <p:cNvPicPr>
            <a:picLocks noChangeAspect="1"/>
          </p:cNvPicPr>
          <p:nvPr/>
        </p:nvPicPr>
        <p:blipFill rotWithShape="1">
          <a:blip r:embed="rId2"/>
          <a:srcRect l="19746" t="24354" r="14438" b="5306"/>
          <a:stretch/>
        </p:blipFill>
        <p:spPr>
          <a:xfrm>
            <a:off x="1091681" y="1371601"/>
            <a:ext cx="9713168" cy="5087560"/>
          </a:xfrm>
          <a:prstGeom prst="rect">
            <a:avLst/>
          </a:prstGeom>
        </p:spPr>
      </p:pic>
    </p:spTree>
    <p:extLst>
      <p:ext uri="{BB962C8B-B14F-4D97-AF65-F5344CB8AC3E}">
        <p14:creationId xmlns:p14="http://schemas.microsoft.com/office/powerpoint/2010/main" val="42144446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11BB33-592E-DB45-1243-DF25ED05662C}"/>
              </a:ext>
            </a:extLst>
          </p:cNvPr>
          <p:cNvSpPr>
            <a:spLocks noGrp="1"/>
          </p:cNvSpPr>
          <p:nvPr>
            <p:ph type="title"/>
          </p:nvPr>
        </p:nvSpPr>
        <p:spPr>
          <a:xfrm>
            <a:off x="2147161" y="264896"/>
            <a:ext cx="7729728" cy="724149"/>
          </a:xfrm>
        </p:spPr>
        <p:txBody>
          <a:bodyPr>
            <a:normAutofit fontScale="90000"/>
          </a:bodyPr>
          <a:lstStyle/>
          <a:p>
            <a:r>
              <a:rPr lang="en-IN" dirty="0"/>
              <a:t>Model Building-02</a:t>
            </a:r>
          </a:p>
        </p:txBody>
      </p:sp>
      <p:pic>
        <p:nvPicPr>
          <p:cNvPr id="4" name="Picture 3">
            <a:extLst>
              <a:ext uri="{FF2B5EF4-FFF2-40B4-BE49-F238E27FC236}">
                <a16:creationId xmlns="" xmlns:a16="http://schemas.microsoft.com/office/drawing/2014/main" id="{AD0FDDA2-F993-FE54-76AD-13EA92A42A03}"/>
              </a:ext>
            </a:extLst>
          </p:cNvPr>
          <p:cNvPicPr>
            <a:picLocks noChangeAspect="1"/>
          </p:cNvPicPr>
          <p:nvPr/>
        </p:nvPicPr>
        <p:blipFill rotWithShape="1">
          <a:blip r:embed="rId2"/>
          <a:srcRect l="18989" t="24762" r="23163" b="5579"/>
          <a:stretch/>
        </p:blipFill>
        <p:spPr>
          <a:xfrm>
            <a:off x="1335396" y="1166326"/>
            <a:ext cx="9008024" cy="5047862"/>
          </a:xfrm>
          <a:prstGeom prst="rect">
            <a:avLst/>
          </a:prstGeom>
        </p:spPr>
      </p:pic>
    </p:spTree>
    <p:extLst>
      <p:ext uri="{BB962C8B-B14F-4D97-AF65-F5344CB8AC3E}">
        <p14:creationId xmlns:p14="http://schemas.microsoft.com/office/powerpoint/2010/main" val="41788469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11BB33-592E-DB45-1243-DF25ED05662C}"/>
              </a:ext>
            </a:extLst>
          </p:cNvPr>
          <p:cNvSpPr>
            <a:spLocks noGrp="1"/>
          </p:cNvSpPr>
          <p:nvPr>
            <p:ph type="title"/>
          </p:nvPr>
        </p:nvSpPr>
        <p:spPr>
          <a:xfrm>
            <a:off x="2147161" y="218243"/>
            <a:ext cx="7729728" cy="724149"/>
          </a:xfrm>
        </p:spPr>
        <p:txBody>
          <a:bodyPr>
            <a:normAutofit fontScale="90000"/>
          </a:bodyPr>
          <a:lstStyle/>
          <a:p>
            <a:r>
              <a:rPr lang="en-IN" dirty="0"/>
              <a:t>Model Building-03</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117" y="1070288"/>
            <a:ext cx="10438235" cy="4853994"/>
          </a:xfrm>
          <a:prstGeom prst="rect">
            <a:avLst/>
          </a:prstGeom>
        </p:spPr>
      </p:pic>
    </p:spTree>
    <p:extLst>
      <p:ext uri="{BB962C8B-B14F-4D97-AF65-F5344CB8AC3E}">
        <p14:creationId xmlns:p14="http://schemas.microsoft.com/office/powerpoint/2010/main" val="41355187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11BB33-592E-DB45-1243-DF25ED05662C}"/>
              </a:ext>
            </a:extLst>
          </p:cNvPr>
          <p:cNvSpPr>
            <a:spLocks noGrp="1"/>
          </p:cNvSpPr>
          <p:nvPr>
            <p:ph type="title"/>
          </p:nvPr>
        </p:nvSpPr>
        <p:spPr>
          <a:xfrm>
            <a:off x="2147161" y="264896"/>
            <a:ext cx="7729728" cy="724149"/>
          </a:xfrm>
        </p:spPr>
        <p:txBody>
          <a:bodyPr>
            <a:normAutofit fontScale="90000"/>
          </a:bodyPr>
          <a:lstStyle/>
          <a:p>
            <a:r>
              <a:rPr lang="en-IN" dirty="0" smtClean="0"/>
              <a:t>Model deployment Using flask</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22" y="1081825"/>
            <a:ext cx="10058400" cy="5657850"/>
          </a:xfrm>
          <a:prstGeom prst="rect">
            <a:avLst/>
          </a:prstGeom>
        </p:spPr>
      </p:pic>
    </p:spTree>
    <p:extLst>
      <p:ext uri="{BB962C8B-B14F-4D97-AF65-F5344CB8AC3E}">
        <p14:creationId xmlns:p14="http://schemas.microsoft.com/office/powerpoint/2010/main" val="42605964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11BB33-592E-DB45-1243-DF25ED05662C}"/>
              </a:ext>
            </a:extLst>
          </p:cNvPr>
          <p:cNvSpPr>
            <a:spLocks noGrp="1"/>
          </p:cNvSpPr>
          <p:nvPr>
            <p:ph type="title"/>
          </p:nvPr>
        </p:nvSpPr>
        <p:spPr>
          <a:xfrm>
            <a:off x="2147161" y="264896"/>
            <a:ext cx="7729728" cy="724149"/>
          </a:xfrm>
        </p:spPr>
        <p:txBody>
          <a:bodyPr>
            <a:normAutofit fontScale="90000"/>
          </a:bodyPr>
          <a:lstStyle/>
          <a:p>
            <a:r>
              <a:rPr lang="en-IN" dirty="0" smtClean="0"/>
              <a:t>Deployment</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01" y="1200150"/>
            <a:ext cx="10058400" cy="5657850"/>
          </a:xfrm>
          <a:prstGeom prst="rect">
            <a:avLst/>
          </a:prstGeom>
        </p:spPr>
      </p:pic>
    </p:spTree>
    <p:extLst>
      <p:ext uri="{BB962C8B-B14F-4D97-AF65-F5344CB8AC3E}">
        <p14:creationId xmlns:p14="http://schemas.microsoft.com/office/powerpoint/2010/main" val="12814771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11BB33-592E-DB45-1243-DF25ED05662C}"/>
              </a:ext>
            </a:extLst>
          </p:cNvPr>
          <p:cNvSpPr>
            <a:spLocks noGrp="1"/>
          </p:cNvSpPr>
          <p:nvPr>
            <p:ph type="title"/>
          </p:nvPr>
        </p:nvSpPr>
        <p:spPr>
          <a:xfrm>
            <a:off x="2147161" y="264896"/>
            <a:ext cx="7729728" cy="724149"/>
          </a:xfrm>
        </p:spPr>
        <p:txBody>
          <a:bodyPr>
            <a:normAutofit fontScale="90000"/>
          </a:bodyPr>
          <a:lstStyle/>
          <a:p>
            <a:r>
              <a:rPr lang="en-IN" dirty="0" smtClean="0"/>
              <a:t>Deployment</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338" y="1200150"/>
            <a:ext cx="10058400" cy="5657850"/>
          </a:xfrm>
          <a:prstGeom prst="rect">
            <a:avLst/>
          </a:prstGeom>
        </p:spPr>
      </p:pic>
    </p:spTree>
    <p:extLst>
      <p:ext uri="{BB962C8B-B14F-4D97-AF65-F5344CB8AC3E}">
        <p14:creationId xmlns:p14="http://schemas.microsoft.com/office/powerpoint/2010/main" val="6078604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0984" y="127565"/>
            <a:ext cx="7729728" cy="1188720"/>
          </a:xfrm>
        </p:spPr>
        <p:txBody>
          <a:bodyPr/>
          <a:lstStyle/>
          <a:p>
            <a:r>
              <a:rPr lang="en-IN" dirty="0" smtClean="0"/>
              <a:t>Deployment – Popularity based</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90529" y="981435"/>
            <a:ext cx="9982732" cy="5612548"/>
          </a:xfrm>
        </p:spPr>
      </p:pic>
    </p:spTree>
    <p:extLst>
      <p:ext uri="{BB962C8B-B14F-4D97-AF65-F5344CB8AC3E}">
        <p14:creationId xmlns:p14="http://schemas.microsoft.com/office/powerpoint/2010/main" val="26365861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0375" y="0"/>
            <a:ext cx="7729728" cy="1188720"/>
          </a:xfrm>
        </p:spPr>
        <p:txBody>
          <a:bodyPr/>
          <a:lstStyle/>
          <a:p>
            <a:r>
              <a:rPr lang="en-IN" dirty="0" smtClean="0"/>
              <a:t>Deployment- model</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7086" y="837127"/>
            <a:ext cx="10869349" cy="6111026"/>
          </a:xfrm>
        </p:spPr>
      </p:pic>
    </p:spTree>
    <p:extLst>
      <p:ext uri="{BB962C8B-B14F-4D97-AF65-F5344CB8AC3E}">
        <p14:creationId xmlns:p14="http://schemas.microsoft.com/office/powerpoint/2010/main" val="29292398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82112"/>
            <a:ext cx="7729728" cy="1188720"/>
          </a:xfrm>
        </p:spPr>
        <p:txBody>
          <a:bodyPr/>
          <a:lstStyle/>
          <a:p>
            <a:r>
              <a:rPr lang="en-IN" dirty="0" smtClean="0"/>
              <a:t>challenges &amp; Learning insights</a:t>
            </a:r>
            <a:endParaRPr lang="en-IN" dirty="0"/>
          </a:p>
        </p:txBody>
      </p:sp>
      <p:sp>
        <p:nvSpPr>
          <p:cNvPr id="3" name="Content Placeholder 2"/>
          <p:cNvSpPr>
            <a:spLocks noGrp="1"/>
          </p:cNvSpPr>
          <p:nvPr>
            <p:ph idx="1"/>
          </p:nvPr>
        </p:nvSpPr>
        <p:spPr>
          <a:xfrm>
            <a:off x="2231136" y="1581976"/>
            <a:ext cx="7729728" cy="3101983"/>
          </a:xfrm>
        </p:spPr>
        <p:txBody>
          <a:bodyPr/>
          <a:lstStyle/>
          <a:p>
            <a:r>
              <a:rPr lang="en-IN" dirty="0" smtClean="0"/>
              <a:t>Data cleaning of the insensible data</a:t>
            </a:r>
          </a:p>
          <a:p>
            <a:r>
              <a:rPr lang="en-IN" dirty="0" smtClean="0"/>
              <a:t>Imputation Techniques</a:t>
            </a:r>
          </a:p>
          <a:p>
            <a:r>
              <a:rPr lang="en-US" dirty="0" smtClean="0"/>
              <a:t>Some books are with </a:t>
            </a:r>
            <a:r>
              <a:rPr lang="en-US" dirty="0"/>
              <a:t>multiple authors </a:t>
            </a:r>
            <a:r>
              <a:rPr lang="en-US" dirty="0" smtClean="0"/>
              <a:t>as well as there were </a:t>
            </a:r>
            <a:r>
              <a:rPr lang="en-US" dirty="0"/>
              <a:t>different books </a:t>
            </a:r>
            <a:r>
              <a:rPr lang="en-US" dirty="0" smtClean="0"/>
              <a:t>with common </a:t>
            </a:r>
            <a:r>
              <a:rPr lang="en-US" dirty="0"/>
              <a:t>book </a:t>
            </a:r>
            <a:r>
              <a:rPr lang="en-US" dirty="0" smtClean="0"/>
              <a:t>titles. They were identified and separated before model building.</a:t>
            </a:r>
          </a:p>
          <a:p>
            <a:r>
              <a:rPr lang="en-US" dirty="0" smtClean="0"/>
              <a:t>Other methods of recommendation system has been brought to the platform of learning</a:t>
            </a:r>
          </a:p>
          <a:p>
            <a:r>
              <a:rPr lang="en-IN" dirty="0" smtClean="0"/>
              <a:t>Deployment method with flask has been learned. </a:t>
            </a:r>
          </a:p>
        </p:txBody>
      </p:sp>
    </p:spTree>
    <p:extLst>
      <p:ext uri="{BB962C8B-B14F-4D97-AF65-F5344CB8AC3E}">
        <p14:creationId xmlns:p14="http://schemas.microsoft.com/office/powerpoint/2010/main" val="39636537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Future scope</a:t>
            </a:r>
            <a:endParaRPr lang="en-IN" dirty="0"/>
          </a:p>
        </p:txBody>
      </p:sp>
      <p:sp>
        <p:nvSpPr>
          <p:cNvPr id="3" name="Content Placeholder 2"/>
          <p:cNvSpPr>
            <a:spLocks noGrp="1"/>
          </p:cNvSpPr>
          <p:nvPr>
            <p:ph idx="1"/>
          </p:nvPr>
        </p:nvSpPr>
        <p:spPr/>
        <p:txBody>
          <a:bodyPr/>
          <a:lstStyle/>
          <a:p>
            <a:r>
              <a:rPr lang="en-IN" dirty="0" smtClean="0"/>
              <a:t>Clustering using Age, Location can be done and books can be recommended based on such clusters.</a:t>
            </a:r>
          </a:p>
          <a:p>
            <a:r>
              <a:rPr lang="en-IN" dirty="0" smtClean="0"/>
              <a:t>Extraction of data like genre, Language script in future could help in building narrowed recommendation engine to the user.</a:t>
            </a:r>
          </a:p>
          <a:p>
            <a:r>
              <a:rPr lang="en-IN" dirty="0" smtClean="0"/>
              <a:t>Hybrid collaborative recommendation could be made by combining two or more models </a:t>
            </a:r>
          </a:p>
          <a:p>
            <a:endParaRPr lang="en-IN" dirty="0"/>
          </a:p>
        </p:txBody>
      </p:sp>
    </p:spTree>
    <p:extLst>
      <p:ext uri="{BB962C8B-B14F-4D97-AF65-F5344CB8AC3E}">
        <p14:creationId xmlns:p14="http://schemas.microsoft.com/office/powerpoint/2010/main" val="106211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B063E1-F37A-ABD3-A785-773DE086A44B}"/>
              </a:ext>
            </a:extLst>
          </p:cNvPr>
          <p:cNvSpPr>
            <a:spLocks noGrp="1"/>
          </p:cNvSpPr>
          <p:nvPr>
            <p:ph type="title"/>
          </p:nvPr>
        </p:nvSpPr>
        <p:spPr>
          <a:xfrm>
            <a:off x="2231136" y="89620"/>
            <a:ext cx="7729728" cy="726457"/>
          </a:xfrm>
        </p:spPr>
        <p:txBody>
          <a:bodyPr>
            <a:normAutofit fontScale="90000"/>
          </a:bodyPr>
          <a:lstStyle/>
          <a:p>
            <a:r>
              <a:rPr lang="en-US" dirty="0"/>
              <a:t>Data Preprocessing</a:t>
            </a:r>
          </a:p>
        </p:txBody>
      </p:sp>
      <p:sp>
        <p:nvSpPr>
          <p:cNvPr id="3" name="Content Placeholder 2">
            <a:extLst>
              <a:ext uri="{FF2B5EF4-FFF2-40B4-BE49-F238E27FC236}">
                <a16:creationId xmlns="" xmlns:a16="http://schemas.microsoft.com/office/drawing/2014/main" id="{AB06A31A-972D-094A-5877-136B9B504E70}"/>
              </a:ext>
            </a:extLst>
          </p:cNvPr>
          <p:cNvSpPr>
            <a:spLocks noGrp="1"/>
          </p:cNvSpPr>
          <p:nvPr>
            <p:ph idx="1"/>
          </p:nvPr>
        </p:nvSpPr>
        <p:spPr>
          <a:xfrm>
            <a:off x="2240969" y="1317523"/>
            <a:ext cx="3864864" cy="530942"/>
          </a:xfrm>
        </p:spPr>
        <p:txBody>
          <a:bodyPr>
            <a:normAutofit/>
          </a:bodyPr>
          <a:lstStyle/>
          <a:p>
            <a:pPr marL="0" indent="0">
              <a:buNone/>
            </a:pPr>
            <a:r>
              <a:rPr lang="en-US" sz="2000" dirty="0"/>
              <a:t>Shape : 271360 rows and 8 columns</a:t>
            </a:r>
          </a:p>
        </p:txBody>
      </p:sp>
      <p:sp>
        <p:nvSpPr>
          <p:cNvPr id="7" name="Content Placeholder 2">
            <a:extLst>
              <a:ext uri="{FF2B5EF4-FFF2-40B4-BE49-F238E27FC236}">
                <a16:creationId xmlns="" xmlns:a16="http://schemas.microsoft.com/office/drawing/2014/main" id="{A7A25031-8357-D7ED-6EB5-F8FA9A9FA6A0}"/>
              </a:ext>
            </a:extLst>
          </p:cNvPr>
          <p:cNvSpPr txBox="1">
            <a:spLocks/>
          </p:cNvSpPr>
          <p:nvPr/>
        </p:nvSpPr>
        <p:spPr>
          <a:xfrm>
            <a:off x="2231136" y="904561"/>
            <a:ext cx="6377007" cy="4522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2400" u="sng" dirty="0"/>
              <a:t>Books dataset</a:t>
            </a:r>
          </a:p>
        </p:txBody>
      </p:sp>
      <p:pic>
        <p:nvPicPr>
          <p:cNvPr id="9" name="Picture 8" descr="Text">
            <a:extLst>
              <a:ext uri="{FF2B5EF4-FFF2-40B4-BE49-F238E27FC236}">
                <a16:creationId xmlns="" xmlns:a16="http://schemas.microsoft.com/office/drawing/2014/main" id="{E688F38B-2E85-E1E4-57FC-0F3AB93A6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982" y="2569690"/>
            <a:ext cx="3057832" cy="2489006"/>
          </a:xfrm>
          <a:prstGeom prst="rect">
            <a:avLst/>
          </a:prstGeom>
        </p:spPr>
      </p:pic>
      <p:sp>
        <p:nvSpPr>
          <p:cNvPr id="10" name="TextBox 9">
            <a:extLst>
              <a:ext uri="{FF2B5EF4-FFF2-40B4-BE49-F238E27FC236}">
                <a16:creationId xmlns="" xmlns:a16="http://schemas.microsoft.com/office/drawing/2014/main" id="{3D8E40F2-2953-225D-2ED7-FE190528B9C1}"/>
              </a:ext>
            </a:extLst>
          </p:cNvPr>
          <p:cNvSpPr txBox="1"/>
          <p:nvPr/>
        </p:nvSpPr>
        <p:spPr>
          <a:xfrm>
            <a:off x="176981" y="1978441"/>
            <a:ext cx="1681316"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Null values</a:t>
            </a:r>
          </a:p>
        </p:txBody>
      </p:sp>
      <p:sp>
        <p:nvSpPr>
          <p:cNvPr id="11" name="TextBox 10">
            <a:extLst>
              <a:ext uri="{FF2B5EF4-FFF2-40B4-BE49-F238E27FC236}">
                <a16:creationId xmlns="" xmlns:a16="http://schemas.microsoft.com/office/drawing/2014/main" id="{2B76C80F-9786-9E70-1722-262F723A7366}"/>
              </a:ext>
            </a:extLst>
          </p:cNvPr>
          <p:cNvSpPr txBox="1"/>
          <p:nvPr/>
        </p:nvSpPr>
        <p:spPr>
          <a:xfrm>
            <a:off x="3841561" y="1978441"/>
            <a:ext cx="3156155"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Dropping null values</a:t>
            </a:r>
          </a:p>
        </p:txBody>
      </p:sp>
      <p:pic>
        <p:nvPicPr>
          <p:cNvPr id="13" name="Picture 12" descr="Text, table&#10;&#10;Description automatically generated">
            <a:extLst>
              <a:ext uri="{FF2B5EF4-FFF2-40B4-BE49-F238E27FC236}">
                <a16:creationId xmlns="" xmlns:a16="http://schemas.microsoft.com/office/drawing/2014/main" id="{27BCDA5D-328A-CD3C-FA2F-BAD061140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1561" y="2569690"/>
            <a:ext cx="2484335" cy="2621507"/>
          </a:xfrm>
          <a:prstGeom prst="rect">
            <a:avLst/>
          </a:prstGeom>
        </p:spPr>
      </p:pic>
      <p:sp>
        <p:nvSpPr>
          <p:cNvPr id="14" name="TextBox 13">
            <a:extLst>
              <a:ext uri="{FF2B5EF4-FFF2-40B4-BE49-F238E27FC236}">
                <a16:creationId xmlns="" xmlns:a16="http://schemas.microsoft.com/office/drawing/2014/main" id="{CFEC9459-5FF0-1035-979B-77389A206BED}"/>
              </a:ext>
            </a:extLst>
          </p:cNvPr>
          <p:cNvSpPr txBox="1"/>
          <p:nvPr/>
        </p:nvSpPr>
        <p:spPr>
          <a:xfrm>
            <a:off x="7030065" y="1925516"/>
            <a:ext cx="315615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Duplicates and dropping them</a:t>
            </a:r>
          </a:p>
        </p:txBody>
      </p:sp>
      <p:pic>
        <p:nvPicPr>
          <p:cNvPr id="16" name="Picture 15" descr="Graphical user interface, text, application, email&#10;&#10;Description automatically generated">
            <a:extLst>
              <a:ext uri="{FF2B5EF4-FFF2-40B4-BE49-F238E27FC236}">
                <a16:creationId xmlns="" xmlns:a16="http://schemas.microsoft.com/office/drawing/2014/main" id="{9CD4CA17-0133-F915-EF5D-6E8D255708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805" y="2763378"/>
            <a:ext cx="4960750" cy="2644369"/>
          </a:xfrm>
          <a:prstGeom prst="rect">
            <a:avLst/>
          </a:prstGeom>
        </p:spPr>
      </p:pic>
    </p:spTree>
    <p:extLst>
      <p:ext uri="{BB962C8B-B14F-4D97-AF65-F5344CB8AC3E}">
        <p14:creationId xmlns:p14="http://schemas.microsoft.com/office/powerpoint/2010/main" val="11021168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Content Placeholder 2"/>
          <p:cNvSpPr>
            <a:spLocks noGrp="1"/>
          </p:cNvSpPr>
          <p:nvPr>
            <p:ph idx="1"/>
          </p:nvPr>
        </p:nvSpPr>
        <p:spPr/>
        <p:txBody>
          <a:bodyPr>
            <a:normAutofit lnSpcReduction="10000"/>
          </a:bodyPr>
          <a:lstStyle/>
          <a:p>
            <a:r>
              <a:rPr lang="en-IN" dirty="0" smtClean="0"/>
              <a:t>Book Recommendation Engine using three models have been successfully implemented</a:t>
            </a:r>
          </a:p>
          <a:p>
            <a:r>
              <a:rPr lang="en-IN" dirty="0" smtClean="0"/>
              <a:t>Insights</a:t>
            </a:r>
          </a:p>
          <a:p>
            <a:pPr lvl="1"/>
            <a:r>
              <a:rPr lang="en-IN" dirty="0" smtClean="0"/>
              <a:t>Most Popular Book- </a:t>
            </a:r>
            <a:r>
              <a:rPr lang="en-IN" b="1" dirty="0" smtClean="0"/>
              <a:t>The Lovely Bones : A novel</a:t>
            </a:r>
          </a:p>
          <a:p>
            <a:pPr lvl="1"/>
            <a:r>
              <a:rPr lang="en-IN" dirty="0" smtClean="0"/>
              <a:t>Most Popular Publisher- </a:t>
            </a:r>
            <a:r>
              <a:rPr lang="en-IN" b="1" dirty="0" smtClean="0"/>
              <a:t>Harlequin</a:t>
            </a:r>
          </a:p>
          <a:p>
            <a:pPr lvl="1"/>
            <a:r>
              <a:rPr lang="en-IN" dirty="0" smtClean="0"/>
              <a:t>Most readers age- </a:t>
            </a:r>
            <a:r>
              <a:rPr lang="en-IN" b="1" dirty="0" smtClean="0"/>
              <a:t>20 to 40 years</a:t>
            </a:r>
          </a:p>
          <a:p>
            <a:pPr lvl="1"/>
            <a:r>
              <a:rPr lang="en-IN" dirty="0" smtClean="0"/>
              <a:t>Most Readers Country </a:t>
            </a:r>
            <a:r>
              <a:rPr lang="en-IN" b="1" dirty="0" smtClean="0"/>
              <a:t>– United States of America</a:t>
            </a:r>
          </a:p>
          <a:p>
            <a:pPr marL="228600" lvl="1" indent="0">
              <a:buNone/>
            </a:pPr>
            <a:r>
              <a:rPr lang="en-IN" dirty="0" smtClean="0"/>
              <a:t>Comparing </a:t>
            </a:r>
            <a:r>
              <a:rPr lang="en-IN" dirty="0"/>
              <a:t>all three models built, </a:t>
            </a:r>
            <a:r>
              <a:rPr lang="en-IN" b="1" dirty="0"/>
              <a:t>Model built using collaborative filtering technique </a:t>
            </a:r>
            <a:r>
              <a:rPr lang="en-IN" dirty="0"/>
              <a:t>has been observed to be performing better than other two models</a:t>
            </a:r>
          </a:p>
          <a:p>
            <a:pPr lvl="1"/>
            <a:endParaRPr lang="en-IN" b="1" dirty="0" smtClean="0"/>
          </a:p>
        </p:txBody>
      </p:sp>
    </p:spTree>
    <p:extLst>
      <p:ext uri="{BB962C8B-B14F-4D97-AF65-F5344CB8AC3E}">
        <p14:creationId xmlns:p14="http://schemas.microsoft.com/office/powerpoint/2010/main" val="1447408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9012" y="2497277"/>
            <a:ext cx="8677269" cy="2306541"/>
          </a:xfrm>
        </p:spPr>
        <p:txBody>
          <a:bodyPr/>
          <a:lstStyle/>
          <a:p>
            <a:r>
              <a:rPr lang="en-IN" dirty="0" smtClean="0"/>
              <a:t>Thank you!!!</a:t>
            </a:r>
            <a:endParaRPr lang="en-IN" dirty="0"/>
          </a:p>
        </p:txBody>
      </p:sp>
    </p:spTree>
    <p:extLst>
      <p:ext uri="{BB962C8B-B14F-4D97-AF65-F5344CB8AC3E}">
        <p14:creationId xmlns:p14="http://schemas.microsoft.com/office/powerpoint/2010/main" val="39171901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B063E1-F37A-ABD3-A785-773DE086A44B}"/>
              </a:ext>
            </a:extLst>
          </p:cNvPr>
          <p:cNvSpPr>
            <a:spLocks noGrp="1"/>
          </p:cNvSpPr>
          <p:nvPr>
            <p:ph type="title"/>
          </p:nvPr>
        </p:nvSpPr>
        <p:spPr>
          <a:xfrm>
            <a:off x="2231136" y="89620"/>
            <a:ext cx="7729728" cy="726457"/>
          </a:xfrm>
        </p:spPr>
        <p:txBody>
          <a:bodyPr>
            <a:normAutofit fontScale="90000"/>
          </a:bodyPr>
          <a:lstStyle/>
          <a:p>
            <a:r>
              <a:rPr lang="en-US" dirty="0"/>
              <a:t>Data Preprocessing</a:t>
            </a:r>
          </a:p>
        </p:txBody>
      </p:sp>
      <p:sp>
        <p:nvSpPr>
          <p:cNvPr id="3" name="Content Placeholder 2">
            <a:extLst>
              <a:ext uri="{FF2B5EF4-FFF2-40B4-BE49-F238E27FC236}">
                <a16:creationId xmlns="" xmlns:a16="http://schemas.microsoft.com/office/drawing/2014/main" id="{AB06A31A-972D-094A-5877-136B9B504E70}"/>
              </a:ext>
            </a:extLst>
          </p:cNvPr>
          <p:cNvSpPr>
            <a:spLocks noGrp="1"/>
          </p:cNvSpPr>
          <p:nvPr>
            <p:ph idx="1"/>
          </p:nvPr>
        </p:nvSpPr>
        <p:spPr>
          <a:xfrm>
            <a:off x="2240969" y="1317523"/>
            <a:ext cx="3864864" cy="530942"/>
          </a:xfrm>
        </p:spPr>
        <p:txBody>
          <a:bodyPr>
            <a:normAutofit/>
          </a:bodyPr>
          <a:lstStyle/>
          <a:p>
            <a:pPr marL="0" indent="0">
              <a:buNone/>
            </a:pPr>
            <a:r>
              <a:rPr lang="en-US" sz="2000" dirty="0"/>
              <a:t>Shape : 271360 rows and 8 columns</a:t>
            </a:r>
          </a:p>
        </p:txBody>
      </p:sp>
      <p:sp>
        <p:nvSpPr>
          <p:cNvPr id="7" name="Content Placeholder 2">
            <a:extLst>
              <a:ext uri="{FF2B5EF4-FFF2-40B4-BE49-F238E27FC236}">
                <a16:creationId xmlns="" xmlns:a16="http://schemas.microsoft.com/office/drawing/2014/main" id="{A7A25031-8357-D7ED-6EB5-F8FA9A9FA6A0}"/>
              </a:ext>
            </a:extLst>
          </p:cNvPr>
          <p:cNvSpPr txBox="1">
            <a:spLocks/>
          </p:cNvSpPr>
          <p:nvPr/>
        </p:nvSpPr>
        <p:spPr>
          <a:xfrm>
            <a:off x="2231136" y="904561"/>
            <a:ext cx="6377007" cy="4522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2400" u="sng" dirty="0"/>
              <a:t>Books dataset</a:t>
            </a:r>
          </a:p>
        </p:txBody>
      </p:sp>
      <p:pic>
        <p:nvPicPr>
          <p:cNvPr id="5" name="Picture 4">
            <a:extLst>
              <a:ext uri="{FF2B5EF4-FFF2-40B4-BE49-F238E27FC236}">
                <a16:creationId xmlns="" xmlns:a16="http://schemas.microsoft.com/office/drawing/2014/main" id="{9FDD7A08-F91C-B501-4521-CC585C13D1A1}"/>
              </a:ext>
            </a:extLst>
          </p:cNvPr>
          <p:cNvPicPr>
            <a:picLocks noChangeAspect="1"/>
          </p:cNvPicPr>
          <p:nvPr/>
        </p:nvPicPr>
        <p:blipFill rotWithShape="1">
          <a:blip r:embed="rId2"/>
          <a:srcRect l="11633" t="36463" r="14133" b="13190"/>
          <a:stretch/>
        </p:blipFill>
        <p:spPr>
          <a:xfrm>
            <a:off x="1007705" y="1848465"/>
            <a:ext cx="9050695" cy="3452835"/>
          </a:xfrm>
          <a:prstGeom prst="rect">
            <a:avLst/>
          </a:prstGeom>
        </p:spPr>
      </p:pic>
    </p:spTree>
    <p:extLst>
      <p:ext uri="{BB962C8B-B14F-4D97-AF65-F5344CB8AC3E}">
        <p14:creationId xmlns:p14="http://schemas.microsoft.com/office/powerpoint/2010/main" val="39565811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2D1418-E5EA-2916-256D-8DAB93B9FB26}"/>
              </a:ext>
            </a:extLst>
          </p:cNvPr>
          <p:cNvSpPr>
            <a:spLocks noGrp="1"/>
          </p:cNvSpPr>
          <p:nvPr>
            <p:ph type="title"/>
          </p:nvPr>
        </p:nvSpPr>
        <p:spPr>
          <a:xfrm>
            <a:off x="1916176" y="233172"/>
            <a:ext cx="7729728" cy="640588"/>
          </a:xfrm>
        </p:spPr>
        <p:txBody>
          <a:bodyPr>
            <a:normAutofit fontScale="90000"/>
          </a:bodyPr>
          <a:lstStyle/>
          <a:p>
            <a:r>
              <a:rPr lang="en-US" dirty="0"/>
              <a:t>Preprocessing of Books</a:t>
            </a:r>
            <a:endParaRPr lang="en-IN" dirty="0"/>
          </a:p>
        </p:txBody>
      </p:sp>
      <p:pic>
        <p:nvPicPr>
          <p:cNvPr id="5" name="Content Placeholder 4">
            <a:extLst>
              <a:ext uri="{FF2B5EF4-FFF2-40B4-BE49-F238E27FC236}">
                <a16:creationId xmlns="" xmlns:a16="http://schemas.microsoft.com/office/drawing/2014/main" id="{DE4550DF-C69B-F101-7713-9B930B4E9B16}"/>
              </a:ext>
            </a:extLst>
          </p:cNvPr>
          <p:cNvPicPr>
            <a:picLocks noGrp="1" noChangeAspect="1"/>
          </p:cNvPicPr>
          <p:nvPr>
            <p:ph idx="1"/>
          </p:nvPr>
        </p:nvPicPr>
        <p:blipFill rotWithShape="1">
          <a:blip r:embed="rId2"/>
          <a:srcRect l="11705" t="58800" r="13171" b="7286"/>
          <a:stretch/>
        </p:blipFill>
        <p:spPr>
          <a:xfrm>
            <a:off x="609600" y="1148080"/>
            <a:ext cx="9926320" cy="1962898"/>
          </a:xfrm>
        </p:spPr>
      </p:pic>
      <p:sp>
        <p:nvSpPr>
          <p:cNvPr id="6" name="TextBox 5">
            <a:extLst>
              <a:ext uri="{FF2B5EF4-FFF2-40B4-BE49-F238E27FC236}">
                <a16:creationId xmlns="" xmlns:a16="http://schemas.microsoft.com/office/drawing/2014/main" id="{A61CF79C-55AE-AF94-E899-8FA1F669660C}"/>
              </a:ext>
            </a:extLst>
          </p:cNvPr>
          <p:cNvSpPr txBox="1"/>
          <p:nvPr/>
        </p:nvSpPr>
        <p:spPr>
          <a:xfrm>
            <a:off x="1295400" y="3190240"/>
            <a:ext cx="9601200" cy="923330"/>
          </a:xfrm>
          <a:prstGeom prst="rect">
            <a:avLst/>
          </a:prstGeom>
          <a:noFill/>
        </p:spPr>
        <p:txBody>
          <a:bodyPr wrap="square" rtlCol="0">
            <a:spAutoFit/>
          </a:bodyPr>
          <a:lstStyle/>
          <a:p>
            <a:r>
              <a:rPr lang="en-IN" dirty="0"/>
              <a:t>Duplicate are also due to variation in the count and unique values</a:t>
            </a:r>
          </a:p>
          <a:p>
            <a:r>
              <a:rPr lang="en-IN" dirty="0"/>
              <a:t>This is due to the Upper and Lower cases in the ISBN </a:t>
            </a:r>
            <a:r>
              <a:rPr lang="en-IN" dirty="0" err="1"/>
              <a:t>nos</a:t>
            </a:r>
            <a:endParaRPr lang="en-IN" dirty="0"/>
          </a:p>
          <a:p>
            <a:endParaRPr lang="en-IN" dirty="0"/>
          </a:p>
        </p:txBody>
      </p:sp>
      <p:pic>
        <p:nvPicPr>
          <p:cNvPr id="8" name="Picture 7">
            <a:extLst>
              <a:ext uri="{FF2B5EF4-FFF2-40B4-BE49-F238E27FC236}">
                <a16:creationId xmlns="" xmlns:a16="http://schemas.microsoft.com/office/drawing/2014/main" id="{AAA18FAD-F4B1-D683-7B8E-73DABAE2641E}"/>
              </a:ext>
            </a:extLst>
          </p:cNvPr>
          <p:cNvPicPr>
            <a:picLocks noChangeAspect="1"/>
          </p:cNvPicPr>
          <p:nvPr/>
        </p:nvPicPr>
        <p:blipFill rotWithShape="1">
          <a:blip r:embed="rId3"/>
          <a:srcRect l="13167" t="52000" r="15250" b="24148"/>
          <a:stretch/>
        </p:blipFill>
        <p:spPr>
          <a:xfrm>
            <a:off x="711200" y="3820160"/>
            <a:ext cx="8727440" cy="1635760"/>
          </a:xfrm>
          <a:prstGeom prst="rect">
            <a:avLst/>
          </a:prstGeom>
        </p:spPr>
      </p:pic>
      <p:sp>
        <p:nvSpPr>
          <p:cNvPr id="9" name="TextBox 8">
            <a:extLst>
              <a:ext uri="{FF2B5EF4-FFF2-40B4-BE49-F238E27FC236}">
                <a16:creationId xmlns="" xmlns:a16="http://schemas.microsoft.com/office/drawing/2014/main" id="{4AE48707-72DD-A42B-498E-5C5AA59F8C2B}"/>
              </a:ext>
            </a:extLst>
          </p:cNvPr>
          <p:cNvSpPr txBox="1"/>
          <p:nvPr/>
        </p:nvSpPr>
        <p:spPr>
          <a:xfrm>
            <a:off x="1386840" y="5391712"/>
            <a:ext cx="9601200" cy="923330"/>
          </a:xfrm>
          <a:prstGeom prst="rect">
            <a:avLst/>
          </a:prstGeom>
          <a:noFill/>
        </p:spPr>
        <p:txBody>
          <a:bodyPr wrap="square" rtlCol="0">
            <a:spAutoFit/>
          </a:bodyPr>
          <a:lstStyle/>
          <a:p>
            <a:r>
              <a:rPr lang="en-IN" dirty="0"/>
              <a:t>From this all the duplicated values are dropped</a:t>
            </a:r>
          </a:p>
          <a:p>
            <a:r>
              <a:rPr lang="en-IN" dirty="0"/>
              <a:t>And the </a:t>
            </a:r>
            <a:r>
              <a:rPr lang="en-IN" dirty="0" smtClean="0"/>
              <a:t>description </a:t>
            </a:r>
            <a:r>
              <a:rPr lang="en-IN" dirty="0"/>
              <a:t>of the counts is found to opted</a:t>
            </a:r>
          </a:p>
          <a:p>
            <a:endParaRPr lang="en-IN" dirty="0"/>
          </a:p>
        </p:txBody>
      </p:sp>
    </p:spTree>
    <p:extLst>
      <p:ext uri="{BB962C8B-B14F-4D97-AF65-F5344CB8AC3E}">
        <p14:creationId xmlns:p14="http://schemas.microsoft.com/office/powerpoint/2010/main" val="18944469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F5B6F6-C70A-FD93-C60D-C06BB67E464F}"/>
              </a:ext>
            </a:extLst>
          </p:cNvPr>
          <p:cNvSpPr>
            <a:spLocks noGrp="1"/>
          </p:cNvSpPr>
          <p:nvPr>
            <p:ph type="title"/>
          </p:nvPr>
        </p:nvSpPr>
        <p:spPr>
          <a:xfrm>
            <a:off x="2231136" y="344932"/>
            <a:ext cx="7729728" cy="467868"/>
          </a:xfrm>
        </p:spPr>
        <p:txBody>
          <a:bodyPr>
            <a:normAutofit fontScale="90000"/>
          </a:bodyPr>
          <a:lstStyle/>
          <a:p>
            <a:r>
              <a:rPr lang="en-US" dirty="0"/>
              <a:t>Preprocessing of Books</a:t>
            </a:r>
            <a:endParaRPr lang="en-IN" dirty="0"/>
          </a:p>
        </p:txBody>
      </p:sp>
      <p:sp>
        <p:nvSpPr>
          <p:cNvPr id="3" name="Content Placeholder 2">
            <a:extLst>
              <a:ext uri="{FF2B5EF4-FFF2-40B4-BE49-F238E27FC236}">
                <a16:creationId xmlns="" xmlns:a16="http://schemas.microsoft.com/office/drawing/2014/main" id="{FB5B9588-4764-9FDC-7C39-CB287A54043C}"/>
              </a:ext>
            </a:extLst>
          </p:cNvPr>
          <p:cNvSpPr>
            <a:spLocks noGrp="1"/>
          </p:cNvSpPr>
          <p:nvPr>
            <p:ph idx="1"/>
          </p:nvPr>
        </p:nvSpPr>
        <p:spPr>
          <a:xfrm>
            <a:off x="1032256" y="4827523"/>
            <a:ext cx="9757664" cy="1050036"/>
          </a:xfrm>
        </p:spPr>
        <p:txBody>
          <a:bodyPr>
            <a:normAutofit fontScale="92500" lnSpcReduction="10000"/>
          </a:bodyPr>
          <a:lstStyle/>
          <a:p>
            <a:r>
              <a:rPr lang="en-IN" dirty="0"/>
              <a:t>The Year column in the dataset is found to be insensible as it is the range of 0,1376 to 2050</a:t>
            </a:r>
          </a:p>
          <a:p>
            <a:r>
              <a:rPr lang="en-IN" dirty="0" smtClean="0"/>
              <a:t>Hence the </a:t>
            </a:r>
            <a:r>
              <a:rPr lang="en-IN" dirty="0"/>
              <a:t>data is made into </a:t>
            </a:r>
            <a:r>
              <a:rPr lang="en-IN" dirty="0" smtClean="0"/>
              <a:t>sensible </a:t>
            </a:r>
            <a:r>
              <a:rPr lang="en-IN" dirty="0"/>
              <a:t>by filtering and imputing certain values</a:t>
            </a:r>
          </a:p>
          <a:p>
            <a:r>
              <a:rPr lang="en-IN" dirty="0"/>
              <a:t>Following this null values imputed with the </a:t>
            </a:r>
            <a:r>
              <a:rPr lang="en-IN" dirty="0" smtClean="0"/>
              <a:t>mode</a:t>
            </a:r>
            <a:endParaRPr lang="en-IN" dirty="0"/>
          </a:p>
          <a:p>
            <a:endParaRPr lang="en-IN" dirty="0"/>
          </a:p>
          <a:p>
            <a:endParaRPr lang="en-IN" dirty="0"/>
          </a:p>
        </p:txBody>
      </p:sp>
      <p:pic>
        <p:nvPicPr>
          <p:cNvPr id="5" name="Picture 4">
            <a:extLst>
              <a:ext uri="{FF2B5EF4-FFF2-40B4-BE49-F238E27FC236}">
                <a16:creationId xmlns="" xmlns:a16="http://schemas.microsoft.com/office/drawing/2014/main" id="{5C0F1163-69DD-2E58-B277-6B85B5F82177}"/>
              </a:ext>
            </a:extLst>
          </p:cNvPr>
          <p:cNvPicPr>
            <a:picLocks noChangeAspect="1"/>
          </p:cNvPicPr>
          <p:nvPr/>
        </p:nvPicPr>
        <p:blipFill rotWithShape="1">
          <a:blip r:embed="rId2"/>
          <a:srcRect l="12667" t="26518" r="15750" b="22223"/>
          <a:stretch/>
        </p:blipFill>
        <p:spPr>
          <a:xfrm>
            <a:off x="1233424" y="980441"/>
            <a:ext cx="8727440" cy="3515360"/>
          </a:xfrm>
          <a:prstGeom prst="rect">
            <a:avLst/>
          </a:prstGeom>
        </p:spPr>
      </p:pic>
    </p:spTree>
    <p:extLst>
      <p:ext uri="{BB962C8B-B14F-4D97-AF65-F5344CB8AC3E}">
        <p14:creationId xmlns:p14="http://schemas.microsoft.com/office/powerpoint/2010/main" val="16844833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5AB543-0DC7-7370-A6B3-CC302B6E02F9}"/>
              </a:ext>
            </a:extLst>
          </p:cNvPr>
          <p:cNvSpPr>
            <a:spLocks noGrp="1"/>
          </p:cNvSpPr>
          <p:nvPr>
            <p:ph type="title"/>
          </p:nvPr>
        </p:nvSpPr>
        <p:spPr>
          <a:xfrm>
            <a:off x="2231136" y="283972"/>
            <a:ext cx="7729728" cy="559308"/>
          </a:xfrm>
        </p:spPr>
        <p:txBody>
          <a:bodyPr>
            <a:normAutofit fontScale="90000"/>
          </a:bodyPr>
          <a:lstStyle/>
          <a:p>
            <a:r>
              <a:rPr lang="en-US" dirty="0"/>
              <a:t>Preprocessing of Ratings</a:t>
            </a:r>
            <a:endParaRPr lang="en-IN" dirty="0"/>
          </a:p>
        </p:txBody>
      </p:sp>
      <p:sp>
        <p:nvSpPr>
          <p:cNvPr id="3" name="Content Placeholder 2">
            <a:extLst>
              <a:ext uri="{FF2B5EF4-FFF2-40B4-BE49-F238E27FC236}">
                <a16:creationId xmlns="" xmlns:a16="http://schemas.microsoft.com/office/drawing/2014/main" id="{04A6EF3E-95EE-2B4B-8DCF-6FA6EA6548ED}"/>
              </a:ext>
            </a:extLst>
          </p:cNvPr>
          <p:cNvSpPr>
            <a:spLocks noGrp="1"/>
          </p:cNvSpPr>
          <p:nvPr>
            <p:ph idx="1"/>
          </p:nvPr>
        </p:nvSpPr>
        <p:spPr>
          <a:xfrm>
            <a:off x="579120" y="1209040"/>
            <a:ext cx="9381744" cy="4530987"/>
          </a:xfrm>
        </p:spPr>
        <p:txBody>
          <a:bodyPr/>
          <a:lstStyle/>
          <a:p>
            <a:pPr algn="just"/>
            <a:r>
              <a:rPr lang="en-IN" dirty="0"/>
              <a:t>In the Rating dataset null values are dropped and the </a:t>
            </a:r>
            <a:r>
              <a:rPr lang="en-IN" b="1" dirty="0"/>
              <a:t>no duplicated values </a:t>
            </a:r>
            <a:r>
              <a:rPr lang="en-IN" dirty="0"/>
              <a:t>are present</a:t>
            </a:r>
          </a:p>
          <a:p>
            <a:pPr algn="just"/>
            <a:r>
              <a:rPr lang="en-IN" dirty="0"/>
              <a:t>Distribution of the rating is shown and from that it is clear that more rating is zero but the information of the dataset specifies that rating is in the range of 1-10 and hence 0 is not the rating</a:t>
            </a:r>
          </a:p>
        </p:txBody>
      </p:sp>
      <p:pic>
        <p:nvPicPr>
          <p:cNvPr id="5" name="Picture 4">
            <a:extLst>
              <a:ext uri="{FF2B5EF4-FFF2-40B4-BE49-F238E27FC236}">
                <a16:creationId xmlns="" xmlns:a16="http://schemas.microsoft.com/office/drawing/2014/main" id="{3F67A5A4-9DF9-8B12-00FE-4E1BCFDEACB3}"/>
              </a:ext>
            </a:extLst>
          </p:cNvPr>
          <p:cNvPicPr>
            <a:picLocks noChangeAspect="1"/>
          </p:cNvPicPr>
          <p:nvPr/>
        </p:nvPicPr>
        <p:blipFill rotWithShape="1">
          <a:blip r:embed="rId2"/>
          <a:srcRect l="19917" t="33931" r="35000" b="10969"/>
          <a:stretch/>
        </p:blipFill>
        <p:spPr>
          <a:xfrm>
            <a:off x="7465242" y="2407921"/>
            <a:ext cx="4462598" cy="2519680"/>
          </a:xfrm>
          <a:prstGeom prst="rect">
            <a:avLst/>
          </a:prstGeom>
        </p:spPr>
      </p:pic>
      <p:pic>
        <p:nvPicPr>
          <p:cNvPr id="8" name="Picture 7">
            <a:extLst>
              <a:ext uri="{FF2B5EF4-FFF2-40B4-BE49-F238E27FC236}">
                <a16:creationId xmlns="" xmlns:a16="http://schemas.microsoft.com/office/drawing/2014/main" id="{D6B079E9-76B6-ED82-71B1-9298B5C8E307}"/>
              </a:ext>
            </a:extLst>
          </p:cNvPr>
          <p:cNvPicPr>
            <a:picLocks noChangeAspect="1"/>
          </p:cNvPicPr>
          <p:nvPr/>
        </p:nvPicPr>
        <p:blipFill rotWithShape="1">
          <a:blip r:embed="rId3"/>
          <a:srcRect l="19917" t="52741" r="71333" b="10518"/>
          <a:stretch/>
        </p:blipFill>
        <p:spPr>
          <a:xfrm>
            <a:off x="6248400" y="2407920"/>
            <a:ext cx="1066800" cy="2519680"/>
          </a:xfrm>
          <a:prstGeom prst="rect">
            <a:avLst/>
          </a:prstGeom>
        </p:spPr>
      </p:pic>
      <p:pic>
        <p:nvPicPr>
          <p:cNvPr id="10" name="Picture 9">
            <a:extLst>
              <a:ext uri="{FF2B5EF4-FFF2-40B4-BE49-F238E27FC236}">
                <a16:creationId xmlns="" xmlns:a16="http://schemas.microsoft.com/office/drawing/2014/main" id="{5C53F79D-EA25-79E8-D029-6AA0948C4188}"/>
              </a:ext>
            </a:extLst>
          </p:cNvPr>
          <p:cNvPicPr>
            <a:picLocks noChangeAspect="1"/>
          </p:cNvPicPr>
          <p:nvPr/>
        </p:nvPicPr>
        <p:blipFill rotWithShape="1">
          <a:blip r:embed="rId4"/>
          <a:srcRect l="13333" t="26479" r="55917" b="7550"/>
          <a:stretch/>
        </p:blipFill>
        <p:spPr>
          <a:xfrm>
            <a:off x="869696" y="2723698"/>
            <a:ext cx="4738624" cy="3565850"/>
          </a:xfrm>
          <a:prstGeom prst="rect">
            <a:avLst/>
          </a:prstGeom>
        </p:spPr>
      </p:pic>
      <p:sp>
        <p:nvSpPr>
          <p:cNvPr id="11" name="TextBox 10">
            <a:extLst>
              <a:ext uri="{FF2B5EF4-FFF2-40B4-BE49-F238E27FC236}">
                <a16:creationId xmlns="" xmlns:a16="http://schemas.microsoft.com/office/drawing/2014/main" id="{3E23EB05-1C8E-FE71-F12D-E1132A607E28}"/>
              </a:ext>
            </a:extLst>
          </p:cNvPr>
          <p:cNvSpPr txBox="1"/>
          <p:nvPr/>
        </p:nvSpPr>
        <p:spPr>
          <a:xfrm>
            <a:off x="6319520" y="5029200"/>
            <a:ext cx="5608320" cy="1200329"/>
          </a:xfrm>
          <a:prstGeom prst="rect">
            <a:avLst/>
          </a:prstGeom>
          <a:noFill/>
        </p:spPr>
        <p:txBody>
          <a:bodyPr wrap="square" rtlCol="0">
            <a:spAutoFit/>
          </a:bodyPr>
          <a:lstStyle/>
          <a:p>
            <a:pPr marL="285750" indent="-285750" algn="just">
              <a:buFont typeface="Arial" panose="020B0604020202020204" pitchFamily="34" charset="0"/>
              <a:buChar char="•"/>
            </a:pPr>
            <a:r>
              <a:rPr lang="en-IN" dirty="0"/>
              <a:t>There are ratings for some books that are not in the books dataset and hence they are removed</a:t>
            </a:r>
          </a:p>
          <a:p>
            <a:pPr marL="285750" indent="-285750" algn="just">
              <a:buFont typeface="Arial" panose="020B0604020202020204" pitchFamily="34" charset="0"/>
              <a:buChar char="•"/>
            </a:pPr>
            <a:r>
              <a:rPr lang="en-IN" dirty="0"/>
              <a:t>The books that are rated not present in the books dataset is 118652</a:t>
            </a:r>
          </a:p>
        </p:txBody>
      </p:sp>
    </p:spTree>
    <p:extLst>
      <p:ext uri="{BB962C8B-B14F-4D97-AF65-F5344CB8AC3E}">
        <p14:creationId xmlns:p14="http://schemas.microsoft.com/office/powerpoint/2010/main" val="4605389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5AB543-0DC7-7370-A6B3-CC302B6E02F9}"/>
              </a:ext>
            </a:extLst>
          </p:cNvPr>
          <p:cNvSpPr>
            <a:spLocks noGrp="1"/>
          </p:cNvSpPr>
          <p:nvPr>
            <p:ph type="title"/>
          </p:nvPr>
        </p:nvSpPr>
        <p:spPr>
          <a:xfrm>
            <a:off x="2231136" y="283972"/>
            <a:ext cx="7729728" cy="559308"/>
          </a:xfrm>
        </p:spPr>
        <p:txBody>
          <a:bodyPr>
            <a:normAutofit fontScale="90000"/>
          </a:bodyPr>
          <a:lstStyle/>
          <a:p>
            <a:r>
              <a:rPr lang="en-US" dirty="0"/>
              <a:t>Preprocessing of Ratings</a:t>
            </a:r>
            <a:endParaRPr lang="en-IN" dirty="0"/>
          </a:p>
        </p:txBody>
      </p:sp>
      <p:sp>
        <p:nvSpPr>
          <p:cNvPr id="3" name="Content Placeholder 2">
            <a:extLst>
              <a:ext uri="{FF2B5EF4-FFF2-40B4-BE49-F238E27FC236}">
                <a16:creationId xmlns="" xmlns:a16="http://schemas.microsoft.com/office/drawing/2014/main" id="{04A6EF3E-95EE-2B4B-8DCF-6FA6EA6548ED}"/>
              </a:ext>
            </a:extLst>
          </p:cNvPr>
          <p:cNvSpPr>
            <a:spLocks noGrp="1"/>
          </p:cNvSpPr>
          <p:nvPr>
            <p:ph idx="1"/>
          </p:nvPr>
        </p:nvSpPr>
        <p:spPr>
          <a:xfrm>
            <a:off x="579120" y="1209040"/>
            <a:ext cx="9381744" cy="4530987"/>
          </a:xfrm>
        </p:spPr>
        <p:txBody>
          <a:bodyPr/>
          <a:lstStyle/>
          <a:p>
            <a:r>
              <a:rPr lang="en-US" dirty="0"/>
              <a:t>the Zero rating are considered to be implicit rating which has no influence in the model hence we are splitting the dataset into implicit and explicit dataset</a:t>
            </a:r>
          </a:p>
          <a:p>
            <a:endParaRPr lang="en-IN" dirty="0"/>
          </a:p>
        </p:txBody>
      </p:sp>
      <p:pic>
        <p:nvPicPr>
          <p:cNvPr id="6" name="Picture 5">
            <a:extLst>
              <a:ext uri="{FF2B5EF4-FFF2-40B4-BE49-F238E27FC236}">
                <a16:creationId xmlns="" xmlns:a16="http://schemas.microsoft.com/office/drawing/2014/main" id="{461B167D-2D14-30FE-DD62-0C83922065E3}"/>
              </a:ext>
            </a:extLst>
          </p:cNvPr>
          <p:cNvPicPr>
            <a:picLocks noChangeAspect="1"/>
          </p:cNvPicPr>
          <p:nvPr/>
        </p:nvPicPr>
        <p:blipFill rotWithShape="1">
          <a:blip r:embed="rId2"/>
          <a:srcRect l="19167" t="41334" r="50000" b="24592"/>
          <a:stretch/>
        </p:blipFill>
        <p:spPr>
          <a:xfrm>
            <a:off x="866263" y="2783840"/>
            <a:ext cx="3759200" cy="2336800"/>
          </a:xfrm>
          <a:prstGeom prst="rect">
            <a:avLst/>
          </a:prstGeom>
        </p:spPr>
      </p:pic>
      <p:pic>
        <p:nvPicPr>
          <p:cNvPr id="9" name="Picture 8">
            <a:extLst>
              <a:ext uri="{FF2B5EF4-FFF2-40B4-BE49-F238E27FC236}">
                <a16:creationId xmlns="" xmlns:a16="http://schemas.microsoft.com/office/drawing/2014/main" id="{3A899C5D-7165-9351-0275-6615D357F677}"/>
              </a:ext>
            </a:extLst>
          </p:cNvPr>
          <p:cNvPicPr>
            <a:picLocks noChangeAspect="1"/>
          </p:cNvPicPr>
          <p:nvPr/>
        </p:nvPicPr>
        <p:blipFill rotWithShape="1">
          <a:blip r:embed="rId3"/>
          <a:srcRect l="19916" t="26074" r="15417" b="5185"/>
          <a:stretch/>
        </p:blipFill>
        <p:spPr>
          <a:xfrm>
            <a:off x="5779638" y="2458720"/>
            <a:ext cx="5335401" cy="3190240"/>
          </a:xfrm>
          <a:prstGeom prst="rect">
            <a:avLst/>
          </a:prstGeom>
        </p:spPr>
      </p:pic>
    </p:spTree>
    <p:extLst>
      <p:ext uri="{BB962C8B-B14F-4D97-AF65-F5344CB8AC3E}">
        <p14:creationId xmlns:p14="http://schemas.microsoft.com/office/powerpoint/2010/main" val="2784522395"/>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1217</TotalTime>
  <Words>1157</Words>
  <Application>Microsoft Office PowerPoint</Application>
  <PresentationFormat>Widescreen</PresentationFormat>
  <Paragraphs>126</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Bahnschrift SemiBold</vt:lpstr>
      <vt:lpstr>Calibri</vt:lpstr>
      <vt:lpstr>Gill Sans MT</vt:lpstr>
      <vt:lpstr>Parcel</vt:lpstr>
      <vt:lpstr>Project P-187 Book Recommendation System</vt:lpstr>
      <vt:lpstr>Objective</vt:lpstr>
      <vt:lpstr>Data sets</vt:lpstr>
      <vt:lpstr>Data Preprocessing</vt:lpstr>
      <vt:lpstr>Data Preprocessing</vt:lpstr>
      <vt:lpstr>Preprocessing of Books</vt:lpstr>
      <vt:lpstr>Preprocessing of Books</vt:lpstr>
      <vt:lpstr>Preprocessing of Ratings</vt:lpstr>
      <vt:lpstr>Preprocessing of Ratings</vt:lpstr>
      <vt:lpstr>Preprocessing of Ratings</vt:lpstr>
      <vt:lpstr>Preprocessing of Users</vt:lpstr>
      <vt:lpstr>Preprocessing of Users</vt:lpstr>
      <vt:lpstr>Preprocessing of Users</vt:lpstr>
      <vt:lpstr>Preprocessing of Users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Building for the recommendation </vt:lpstr>
      <vt:lpstr>Model Building-01</vt:lpstr>
      <vt:lpstr>Model Building-01</vt:lpstr>
      <vt:lpstr>Model Building-01</vt:lpstr>
      <vt:lpstr>Model Building-01</vt:lpstr>
      <vt:lpstr>Model Building-02</vt:lpstr>
      <vt:lpstr>Model Building-02</vt:lpstr>
      <vt:lpstr>Model Building-02</vt:lpstr>
      <vt:lpstr>Model Building-03</vt:lpstr>
      <vt:lpstr>Model deployment Using flask</vt:lpstr>
      <vt:lpstr>Deployment</vt:lpstr>
      <vt:lpstr>Deployment</vt:lpstr>
      <vt:lpstr>Deployment – Popularity based</vt:lpstr>
      <vt:lpstr>Deployment- model</vt:lpstr>
      <vt:lpstr>challenges &amp; Learning insights</vt:lpstr>
      <vt:lpstr>Future scope</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P-187 Book Recommendation System</dc:title>
  <dc:creator>Gireesh Chandra Yerra</dc:creator>
  <cp:lastModifiedBy>dell</cp:lastModifiedBy>
  <cp:revision>33</cp:revision>
  <dcterms:created xsi:type="dcterms:W3CDTF">2023-01-20T03:11:29Z</dcterms:created>
  <dcterms:modified xsi:type="dcterms:W3CDTF">2023-02-06T08:54:30Z</dcterms:modified>
</cp:coreProperties>
</file>